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Nunito ExtraLight"/>
      <p:regular r:id="rId38"/>
      <p:bold r:id="rId39"/>
      <p:italic r:id="rId40"/>
      <p:boldItalic r:id="rId41"/>
    </p:embeddedFont>
    <p:embeddedFont>
      <p:font typeface="Proxima Nova"/>
      <p:regular r:id="rId42"/>
      <p:bold r:id="rId43"/>
      <p:italic r:id="rId44"/>
      <p:boldItalic r:id="rId45"/>
    </p:embeddedFont>
    <p:embeddedFont>
      <p:font typeface="Nunito"/>
      <p:regular r:id="rId46"/>
      <p:bold r:id="rId47"/>
      <p:italic r:id="rId48"/>
      <p:boldItalic r:id="rId49"/>
    </p:embeddedFont>
    <p:embeddedFont>
      <p:font typeface="Arial Black"/>
      <p:regular r:id="rId50"/>
    </p:embeddedFont>
    <p:embeddedFont>
      <p:font typeface="Nunito Ligh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ExtraLight-italic.fntdata"/><Relationship Id="rId42" Type="http://schemas.openxmlformats.org/officeDocument/2006/relationships/font" Target="fonts/ProximaNova-regular.fntdata"/><Relationship Id="rId41" Type="http://schemas.openxmlformats.org/officeDocument/2006/relationships/font" Target="fonts/NunitoExtraLight-boldItalic.fntdata"/><Relationship Id="rId44" Type="http://schemas.openxmlformats.org/officeDocument/2006/relationships/font" Target="fonts/ProximaNova-italic.fntdata"/><Relationship Id="rId43" Type="http://schemas.openxmlformats.org/officeDocument/2006/relationships/font" Target="fonts/ProximaNova-bold.fntdata"/><Relationship Id="rId46" Type="http://schemas.openxmlformats.org/officeDocument/2006/relationships/font" Target="fonts/Nunito-regular.fntdata"/><Relationship Id="rId45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italic.fntdata"/><Relationship Id="rId47" Type="http://schemas.openxmlformats.org/officeDocument/2006/relationships/font" Target="fonts/Nunito-bold.fntdata"/><Relationship Id="rId49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NunitoExtraLight-bold.fntdata"/><Relationship Id="rId38" Type="http://schemas.openxmlformats.org/officeDocument/2006/relationships/font" Target="fonts/NunitoExtraLight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unitoLight-regular.fntdata"/><Relationship Id="rId50" Type="http://schemas.openxmlformats.org/officeDocument/2006/relationships/font" Target="fonts/ArialBlack-regular.fntdata"/><Relationship Id="rId53" Type="http://schemas.openxmlformats.org/officeDocument/2006/relationships/font" Target="fonts/NunitoLight-italic.fntdata"/><Relationship Id="rId52" Type="http://schemas.openxmlformats.org/officeDocument/2006/relationships/font" Target="fonts/NunitoLigh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NunitoLigh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bc4694d6a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4bc4694d6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bc4694d6a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4bc4694d6a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4bc4694d6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4bc4694d6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bc4694d6a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4bc4694d6a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4bc4694d6a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4bc4694d6a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4bc4694d6a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4bc4694d6a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e47b595d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e47b595d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e47b595d8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e47b595d8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https://classroom.google.com/c/NTg5MDEwNDMyMzY1?cjc=46rpkst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5ebd497d5e_0_1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5ebd497d5e_0_1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5ebd497d5e_0_1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5ebd497d5e_0_1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08:00 às 09:00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19:00 às 20:00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ddf240e65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ddf240e65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5ebd497d5e_0_1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5ebd497d5e_0_1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08:00 às 09:00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19:00 às 20:00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5ebd497d5e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5ebd497d5e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5ebd497d5e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5ebd497d5e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e458f9347e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e458f9347e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e458f9347e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e458f9347e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e458f9347e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e458f9347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e458f9347e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e458f9347e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4bc4694d6a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4bc4694d6a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e361f710a4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e361f710a4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4bc4694d6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4bc4694d6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bc4694d6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4bc4694d6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bc4694d6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4bc4694d6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bc4694d6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bc4694d6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458f9347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458f9347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e458f9347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e458f9347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ebd497d5e_0_1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ebd497d5e_0_1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PDSA…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 1">
  <p:cSld name="TITLE_ONL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857489" y="536650"/>
            <a:ext cx="3429000" cy="48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g em branco" showMasterSp="0">
  <p:cSld name="Pg em branco">
    <p:bg>
      <p:bgPr>
        <a:solidFill>
          <a:srgbClr val="F2F2F2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/>
        </p:nvSpPr>
        <p:spPr>
          <a:xfrm>
            <a:off x="8735051" y="4751420"/>
            <a:ext cx="2388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7565" y="279464"/>
            <a:ext cx="321493" cy="239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9" Type="http://schemas.openxmlformats.org/officeDocument/2006/relationships/image" Target="../media/image1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image" Target="../media/image63.png"/><Relationship Id="rId7" Type="http://schemas.openxmlformats.org/officeDocument/2006/relationships/image" Target="../media/image1.png"/><Relationship Id="rId8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jpg"/><Relationship Id="rId4" Type="http://schemas.openxmlformats.org/officeDocument/2006/relationships/image" Target="../media/image1.png"/><Relationship Id="rId5" Type="http://schemas.openxmlformats.org/officeDocument/2006/relationships/hyperlink" Target="https://classroom.google.com/c/NTg5MDEwNDMyMzY1?cjc=46rpkst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1.png"/><Relationship Id="rId6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1.png"/><Relationship Id="rId7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1.png"/><Relationship Id="rId7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jpg"/><Relationship Id="rId4" Type="http://schemas.openxmlformats.org/officeDocument/2006/relationships/image" Target="../media/image51.png"/><Relationship Id="rId5" Type="http://schemas.openxmlformats.org/officeDocument/2006/relationships/image" Target="../media/image53.png"/><Relationship Id="rId6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jpg"/><Relationship Id="rId4" Type="http://schemas.openxmlformats.org/officeDocument/2006/relationships/image" Target="../media/image51.png"/><Relationship Id="rId5" Type="http://schemas.openxmlformats.org/officeDocument/2006/relationships/image" Target="../media/image53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1.png"/><Relationship Id="rId6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mailto:sales@elasticcode.com.br" TargetMode="External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1.png"/><Relationship Id="rId13" Type="http://schemas.openxmlformats.org/officeDocument/2006/relationships/image" Target="../media/image2.jp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15" Type="http://schemas.openxmlformats.org/officeDocument/2006/relationships/image" Target="../media/image1.png"/><Relationship Id="rId1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1.png"/><Relationship Id="rId7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F1C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/>
        </p:nvSpPr>
        <p:spPr>
          <a:xfrm>
            <a:off x="-55721" y="4634100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Junho    2023</a:t>
            </a:r>
            <a:endParaRPr/>
          </a:p>
        </p:txBody>
      </p:sp>
      <p:sp>
        <p:nvSpPr>
          <p:cNvPr id="60" name="Google Shape;60;p15"/>
          <p:cNvSpPr/>
          <p:nvPr/>
        </p:nvSpPr>
        <p:spPr>
          <a:xfrm rot="10800000">
            <a:off x="603131" y="4820000"/>
            <a:ext cx="56700" cy="56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3330"/>
            <a:ext cx="9144003" cy="3875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1850" y="3927300"/>
            <a:ext cx="1419600" cy="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"/>
          <p:cNvSpPr txBox="1"/>
          <p:nvPr/>
        </p:nvSpPr>
        <p:spPr>
          <a:xfrm>
            <a:off x="437575" y="563675"/>
            <a:ext cx="821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PROBLEMAS </a:t>
            </a:r>
            <a:r>
              <a:rPr lang="pt-BR" sz="26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QUE RESOLVEMOS</a:t>
            </a:r>
            <a:endParaRPr sz="26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258" name="Google Shape;258;p24"/>
          <p:cNvSpPr txBox="1"/>
          <p:nvPr/>
        </p:nvSpPr>
        <p:spPr>
          <a:xfrm>
            <a:off x="437575" y="1254175"/>
            <a:ext cx="35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#</a:t>
            </a: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Dificuldade de</a:t>
            </a: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 recrutar</a:t>
            </a:r>
            <a:endParaRPr b="1">
              <a:solidFill>
                <a:srgbClr val="0092CA"/>
              </a:solidFill>
            </a:endParaRPr>
          </a:p>
        </p:txBody>
      </p:sp>
      <p:sp>
        <p:nvSpPr>
          <p:cNvPr id="259" name="Google Shape;259;p24"/>
          <p:cNvSpPr txBox="1"/>
          <p:nvPr/>
        </p:nvSpPr>
        <p:spPr>
          <a:xfrm>
            <a:off x="437575" y="1650311"/>
            <a:ext cx="373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# Dificuldade de </a:t>
            </a: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alocar</a:t>
            </a:r>
            <a:endParaRPr b="1">
              <a:solidFill>
                <a:srgbClr val="0092CA"/>
              </a:solidFill>
            </a:endParaRPr>
          </a:p>
        </p:txBody>
      </p:sp>
      <p:sp>
        <p:nvSpPr>
          <p:cNvPr id="260" name="Google Shape;260;p24"/>
          <p:cNvSpPr txBox="1"/>
          <p:nvPr/>
        </p:nvSpPr>
        <p:spPr>
          <a:xfrm>
            <a:off x="437575" y="2899782"/>
            <a:ext cx="35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# Falha na </a:t>
            </a: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seleção</a:t>
            </a:r>
            <a:endParaRPr b="1">
              <a:solidFill>
                <a:srgbClr val="0092CA"/>
              </a:solidFill>
            </a:endParaRPr>
          </a:p>
        </p:txBody>
      </p:sp>
      <p:sp>
        <p:nvSpPr>
          <p:cNvPr id="261" name="Google Shape;261;p24"/>
          <p:cNvSpPr txBox="1"/>
          <p:nvPr/>
        </p:nvSpPr>
        <p:spPr>
          <a:xfrm>
            <a:off x="437575" y="2503646"/>
            <a:ext cx="35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# Precisa que os profissionais </a:t>
            </a: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"cheguem jogando"</a:t>
            </a:r>
            <a:endParaRPr b="1">
              <a:solidFill>
                <a:srgbClr val="0092CA"/>
              </a:solidFill>
            </a:endParaRPr>
          </a:p>
        </p:txBody>
      </p:sp>
      <p:sp>
        <p:nvSpPr>
          <p:cNvPr id="262" name="Google Shape;262;p24"/>
          <p:cNvSpPr txBox="1"/>
          <p:nvPr/>
        </p:nvSpPr>
        <p:spPr>
          <a:xfrm>
            <a:off x="437575" y="3295918"/>
            <a:ext cx="35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# Time sem senso de </a:t>
            </a: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propósito</a:t>
            </a:r>
            <a:endParaRPr b="1">
              <a:solidFill>
                <a:srgbClr val="0092CA"/>
              </a:solidFill>
            </a:endParaRPr>
          </a:p>
        </p:txBody>
      </p:sp>
      <p:sp>
        <p:nvSpPr>
          <p:cNvPr id="263" name="Google Shape;263;p24"/>
          <p:cNvSpPr txBox="1"/>
          <p:nvPr/>
        </p:nvSpPr>
        <p:spPr>
          <a:xfrm>
            <a:off x="437575" y="3692054"/>
            <a:ext cx="35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# </a:t>
            </a: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Insatisfação</a:t>
            </a: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do time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4" name="Google Shape;264;p24"/>
          <p:cNvSpPr txBox="1"/>
          <p:nvPr/>
        </p:nvSpPr>
        <p:spPr>
          <a:xfrm>
            <a:off x="437575" y="4088189"/>
            <a:ext cx="35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# </a:t>
            </a: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Rotatividade</a:t>
            </a:r>
            <a:endParaRPr b="1">
              <a:solidFill>
                <a:srgbClr val="0092CA"/>
              </a:solidFill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4572225" y="2503650"/>
            <a:ext cx="35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# </a:t>
            </a: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Desperdício</a:t>
            </a:r>
            <a:endParaRPr b="1">
              <a:solidFill>
                <a:srgbClr val="0092CA"/>
              </a:solidFill>
            </a:endParaRPr>
          </a:p>
        </p:txBody>
      </p:sp>
      <p:sp>
        <p:nvSpPr>
          <p:cNvPr id="266" name="Google Shape;266;p24"/>
          <p:cNvSpPr txBox="1"/>
          <p:nvPr/>
        </p:nvSpPr>
        <p:spPr>
          <a:xfrm>
            <a:off x="437803" y="2041950"/>
            <a:ext cx="385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# Alto </a:t>
            </a: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custo de "formação"</a:t>
            </a: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de profissionais júniors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7" name="Google Shape;267;p24"/>
          <p:cNvSpPr txBox="1"/>
          <p:nvPr/>
        </p:nvSpPr>
        <p:spPr>
          <a:xfrm>
            <a:off x="4572000" y="1256413"/>
            <a:ext cx="354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#</a:t>
            </a: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 Improdutividade</a:t>
            </a:r>
            <a:endParaRPr b="1">
              <a:solidFill>
                <a:srgbClr val="0092CA"/>
              </a:solidFill>
            </a:endParaRPr>
          </a:p>
        </p:txBody>
      </p:sp>
      <p:sp>
        <p:nvSpPr>
          <p:cNvPr id="268" name="Google Shape;268;p24"/>
          <p:cNvSpPr txBox="1"/>
          <p:nvPr/>
        </p:nvSpPr>
        <p:spPr>
          <a:xfrm>
            <a:off x="4572000" y="1652548"/>
            <a:ext cx="371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# Falta de  </a:t>
            </a: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qualidade</a:t>
            </a:r>
            <a:endParaRPr b="1">
              <a:solidFill>
                <a:srgbClr val="0092CA"/>
              </a:solidFill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4572227" y="2044188"/>
            <a:ext cx="383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# </a:t>
            </a: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Falha</a:t>
            </a: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nas entregas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0" name="Google Shape;270;p24"/>
          <p:cNvSpPr txBox="1"/>
          <p:nvPr/>
        </p:nvSpPr>
        <p:spPr>
          <a:xfrm>
            <a:off x="4572225" y="2899775"/>
            <a:ext cx="35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# </a:t>
            </a: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Imprevisibilidade</a:t>
            </a:r>
            <a:endParaRPr b="1">
              <a:solidFill>
                <a:srgbClr val="0092CA"/>
              </a:solidFill>
            </a:endParaRPr>
          </a:p>
        </p:txBody>
      </p:sp>
      <p:pic>
        <p:nvPicPr>
          <p:cNvPr id="271" name="Google Shape;2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2588" y="4847351"/>
            <a:ext cx="1219275" cy="26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/>
        </p:nvSpPr>
        <p:spPr>
          <a:xfrm>
            <a:off x="437575" y="563675"/>
            <a:ext cx="821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NOSSAS</a:t>
            </a:r>
            <a:r>
              <a:rPr b="1" lang="pt-BR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SOLUÇÕES </a:t>
            </a:r>
            <a:r>
              <a:rPr lang="pt-BR" sz="26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PARA TIMES DE DEV</a:t>
            </a:r>
            <a:endParaRPr sz="26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277" name="Google Shape;277;p25"/>
          <p:cNvSpPr/>
          <p:nvPr/>
        </p:nvSpPr>
        <p:spPr>
          <a:xfrm>
            <a:off x="652550" y="1817150"/>
            <a:ext cx="898200" cy="885300"/>
          </a:xfrm>
          <a:prstGeom prst="rect">
            <a:avLst/>
          </a:prstGeom>
          <a:noFill/>
          <a:ln cap="flat" cmpd="sng" w="9525">
            <a:solidFill>
              <a:srgbClr val="009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5"/>
          <p:cNvSpPr/>
          <p:nvPr/>
        </p:nvSpPr>
        <p:spPr>
          <a:xfrm>
            <a:off x="652550" y="2852341"/>
            <a:ext cx="898200" cy="885300"/>
          </a:xfrm>
          <a:prstGeom prst="rect">
            <a:avLst/>
          </a:prstGeom>
          <a:noFill/>
          <a:ln cap="flat" cmpd="sng" w="9525">
            <a:solidFill>
              <a:srgbClr val="009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5"/>
          <p:cNvSpPr/>
          <p:nvPr/>
        </p:nvSpPr>
        <p:spPr>
          <a:xfrm>
            <a:off x="4689450" y="1817163"/>
            <a:ext cx="898200" cy="885300"/>
          </a:xfrm>
          <a:prstGeom prst="rect">
            <a:avLst/>
          </a:prstGeom>
          <a:noFill/>
          <a:ln cap="flat" cmpd="sng" w="9525">
            <a:solidFill>
              <a:srgbClr val="009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5"/>
          <p:cNvSpPr/>
          <p:nvPr/>
        </p:nvSpPr>
        <p:spPr>
          <a:xfrm>
            <a:off x="4689450" y="2852353"/>
            <a:ext cx="898200" cy="885300"/>
          </a:xfrm>
          <a:prstGeom prst="rect">
            <a:avLst/>
          </a:prstGeom>
          <a:noFill/>
          <a:ln cap="flat" cmpd="sng" w="9525">
            <a:solidFill>
              <a:srgbClr val="009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5"/>
          <p:cNvSpPr txBox="1"/>
          <p:nvPr/>
        </p:nvSpPr>
        <p:spPr>
          <a:xfrm>
            <a:off x="1620100" y="1917525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Descobrimos, treinamos e preparamos programadores,  alocamos e acompanhamos sua performance na sua empresa.</a:t>
            </a:r>
            <a:endParaRPr/>
          </a:p>
        </p:txBody>
      </p:sp>
      <p:sp>
        <p:nvSpPr>
          <p:cNvPr id="282" name="Google Shape;282;p25"/>
          <p:cNvSpPr txBox="1"/>
          <p:nvPr/>
        </p:nvSpPr>
        <p:spPr>
          <a:xfrm>
            <a:off x="1620100" y="3030017"/>
            <a:ext cx="306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Fortalecemos times tornando-os produtivos por meio de métodos que promovem  upskill, colaboração e confiança.</a:t>
            </a:r>
            <a:endParaRPr/>
          </a:p>
        </p:txBody>
      </p:sp>
      <p:sp>
        <p:nvSpPr>
          <p:cNvPr id="283" name="Google Shape;283;p25"/>
          <p:cNvSpPr txBox="1"/>
          <p:nvPr/>
        </p:nvSpPr>
        <p:spPr>
          <a:xfrm>
            <a:off x="5657000" y="188735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Aplicamos uma metodologia que avalia aspectos fundamentais para a melhoria da performance dos devs e criamos uma jornada de Upskill para cada dev.</a:t>
            </a:r>
            <a:endParaRPr/>
          </a:p>
        </p:txBody>
      </p:sp>
      <p:sp>
        <p:nvSpPr>
          <p:cNvPr id="284" name="Google Shape;284;p25"/>
          <p:cNvSpPr txBox="1"/>
          <p:nvPr/>
        </p:nvSpPr>
        <p:spPr>
          <a:xfrm>
            <a:off x="5657000" y="2962217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Desenhamos e executamos uma estratégia de seleção de profissionais de tecnologia.</a:t>
            </a:r>
            <a:endParaRPr/>
          </a:p>
        </p:txBody>
      </p:sp>
      <p:sp>
        <p:nvSpPr>
          <p:cNvPr id="285" name="Google Shape;285;p25"/>
          <p:cNvSpPr txBox="1"/>
          <p:nvPr/>
        </p:nvSpPr>
        <p:spPr>
          <a:xfrm>
            <a:off x="1620100" y="16707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Alocação de Devs em Squads</a:t>
            </a:r>
            <a:endParaRPr b="1">
              <a:solidFill>
                <a:srgbClr val="0092CA"/>
              </a:solidFill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1620100" y="2772292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Team Building</a:t>
            </a:r>
            <a:endParaRPr b="1">
              <a:solidFill>
                <a:srgbClr val="0092CA"/>
              </a:solidFill>
            </a:endParaRPr>
          </a:p>
        </p:txBody>
      </p:sp>
      <p:sp>
        <p:nvSpPr>
          <p:cNvPr id="287" name="Google Shape;287;p25"/>
          <p:cNvSpPr txBox="1"/>
          <p:nvPr/>
        </p:nvSpPr>
        <p:spPr>
          <a:xfrm>
            <a:off x="5657000" y="1670700"/>
            <a:ext cx="314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Aumento de Performance</a:t>
            </a:r>
            <a:endParaRPr b="1">
              <a:solidFill>
                <a:srgbClr val="0092CA"/>
              </a:solidFill>
            </a:endParaRPr>
          </a:p>
        </p:txBody>
      </p:sp>
      <p:sp>
        <p:nvSpPr>
          <p:cNvPr id="288" name="Google Shape;288;p25"/>
          <p:cNvSpPr txBox="1"/>
          <p:nvPr/>
        </p:nvSpPr>
        <p:spPr>
          <a:xfrm>
            <a:off x="5657000" y="2745617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Seleção de times</a:t>
            </a:r>
            <a:endParaRPr b="1">
              <a:solidFill>
                <a:srgbClr val="0092CA"/>
              </a:solidFill>
            </a:endParaRPr>
          </a:p>
        </p:txBody>
      </p:sp>
      <p:pic>
        <p:nvPicPr>
          <p:cNvPr id="289" name="Google Shape;2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713" y="2999175"/>
            <a:ext cx="591675" cy="5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5824" y="1947537"/>
            <a:ext cx="591651" cy="59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400" y="2971738"/>
            <a:ext cx="646500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2725" y="1964000"/>
            <a:ext cx="591651" cy="59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2588" y="4847351"/>
            <a:ext cx="1219275" cy="26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/>
          <p:nvPr/>
        </p:nvSpPr>
        <p:spPr>
          <a:xfrm>
            <a:off x="437575" y="335075"/>
            <a:ext cx="28020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ELASTIC CODE FORMA </a:t>
            </a:r>
            <a:r>
              <a:rPr b="1" lang="pt-BR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PROFISSIONAIS DE ALTO DESEMPENHO</a:t>
            </a:r>
            <a:endParaRPr b="1" sz="2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9" name="Google Shape;299;p26"/>
          <p:cNvSpPr/>
          <p:nvPr/>
        </p:nvSpPr>
        <p:spPr>
          <a:xfrm>
            <a:off x="3938848" y="559000"/>
            <a:ext cx="1030200" cy="9924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lt1"/>
              </a:solidFill>
            </a:endParaRPr>
          </a:p>
        </p:txBody>
      </p:sp>
      <p:pic>
        <p:nvPicPr>
          <p:cNvPr id="300" name="Google Shape;3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873" y="1793825"/>
            <a:ext cx="1874125" cy="16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6"/>
          <p:cNvSpPr/>
          <p:nvPr/>
        </p:nvSpPr>
        <p:spPr>
          <a:xfrm>
            <a:off x="3399150" y="3005625"/>
            <a:ext cx="368400" cy="58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5179025" y="3001150"/>
            <a:ext cx="368400" cy="58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5439706" y="2940177"/>
            <a:ext cx="1030200" cy="9924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2437975" y="2940183"/>
            <a:ext cx="1030200" cy="992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5" name="Google Shape;305;p26"/>
          <p:cNvCxnSpPr>
            <a:endCxn id="299" idx="3"/>
          </p:cNvCxnSpPr>
          <p:nvPr/>
        </p:nvCxnSpPr>
        <p:spPr>
          <a:xfrm flipH="1" rot="10800000">
            <a:off x="3199617" y="1406066"/>
            <a:ext cx="890100" cy="15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6" name="Google Shape;306;p26"/>
          <p:cNvCxnSpPr/>
          <p:nvPr/>
        </p:nvCxnSpPr>
        <p:spPr>
          <a:xfrm>
            <a:off x="4873125" y="1406025"/>
            <a:ext cx="913500" cy="155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7" name="Google Shape;307;p26"/>
          <p:cNvCxnSpPr/>
          <p:nvPr/>
        </p:nvCxnSpPr>
        <p:spPr>
          <a:xfrm flipH="1">
            <a:off x="3475950" y="3649925"/>
            <a:ext cx="1980600" cy="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26"/>
          <p:cNvSpPr txBox="1"/>
          <p:nvPr/>
        </p:nvSpPr>
        <p:spPr>
          <a:xfrm>
            <a:off x="5249550" y="686901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r>
              <a:rPr lang="pt-BR" sz="10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Parceria com instituições de ensino</a:t>
            </a:r>
            <a:endParaRPr sz="10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r>
              <a:rPr lang="pt-BR" sz="10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Mídias sociais</a:t>
            </a:r>
            <a:endParaRPr sz="10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r>
              <a:rPr lang="pt-BR" sz="10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Fora de grandes centros</a:t>
            </a:r>
            <a:endParaRPr sz="10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309" name="Google Shape;309;p26"/>
          <p:cNvSpPr txBox="1"/>
          <p:nvPr/>
        </p:nvSpPr>
        <p:spPr>
          <a:xfrm>
            <a:off x="5249550" y="166463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DESCOBRIMOS JOVENS QUE TEM VONTADE DE TRABALHAR COM TECNOLOGIA, MAS NEM SABIAM QUE PODIAM</a:t>
            </a:r>
            <a:endParaRPr b="1" sz="900">
              <a:solidFill>
                <a:schemeClr val="dk1"/>
              </a:solidFill>
            </a:endParaRPr>
          </a:p>
        </p:txBody>
      </p:sp>
      <p:cxnSp>
        <p:nvCxnSpPr>
          <p:cNvPr id="310" name="Google Shape;310;p26"/>
          <p:cNvCxnSpPr/>
          <p:nvPr/>
        </p:nvCxnSpPr>
        <p:spPr>
          <a:xfrm flipH="1" rot="10800000">
            <a:off x="5333700" y="748514"/>
            <a:ext cx="2740800" cy="78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26"/>
          <p:cNvSpPr txBox="1"/>
          <p:nvPr/>
        </p:nvSpPr>
        <p:spPr>
          <a:xfrm>
            <a:off x="6518600" y="3091934"/>
            <a:ext cx="2684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r>
              <a:rPr lang="pt-BR" sz="10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Método ativo de aprendizagem</a:t>
            </a:r>
            <a:endParaRPr sz="10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r>
              <a:rPr lang="pt-BR" sz="10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13.000 mil horas de conteúdo curado</a:t>
            </a:r>
            <a:endParaRPr sz="10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r>
              <a:rPr lang="pt-BR" sz="10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Desenvolvimento de hard e soft skill</a:t>
            </a:r>
            <a:endParaRPr sz="10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312" name="Google Shape;312;p26"/>
          <p:cNvSpPr txBox="1"/>
          <p:nvPr/>
        </p:nvSpPr>
        <p:spPr>
          <a:xfrm>
            <a:off x="6518600" y="2578125"/>
            <a:ext cx="268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EDUCAÇÃO ATIVA. SIMULANDO AS SITUAÇÕES DO AMBIENTE DE TRABALHO </a:t>
            </a:r>
            <a:endParaRPr b="1" sz="900">
              <a:solidFill>
                <a:schemeClr val="dk1"/>
              </a:solidFill>
            </a:endParaRPr>
          </a:p>
        </p:txBody>
      </p:sp>
      <p:cxnSp>
        <p:nvCxnSpPr>
          <p:cNvPr id="313" name="Google Shape;313;p26"/>
          <p:cNvCxnSpPr/>
          <p:nvPr/>
        </p:nvCxnSpPr>
        <p:spPr>
          <a:xfrm flipH="1" rot="10800000">
            <a:off x="6593893" y="3153547"/>
            <a:ext cx="2452200" cy="78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26"/>
          <p:cNvSpPr txBox="1"/>
          <p:nvPr/>
        </p:nvSpPr>
        <p:spPr>
          <a:xfrm>
            <a:off x="408675" y="3207682"/>
            <a:ext cx="198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r>
              <a:rPr lang="pt-BR" sz="10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Suporte técnico</a:t>
            </a:r>
            <a:endParaRPr sz="10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r>
              <a:rPr lang="pt-BR" sz="10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Desenvolvimento pessoal</a:t>
            </a:r>
            <a:endParaRPr sz="10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r>
              <a:rPr lang="pt-BR" sz="10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Suportados por dados</a:t>
            </a:r>
            <a:endParaRPr sz="10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315" name="Google Shape;315;p26"/>
          <p:cNvSpPr txBox="1"/>
          <p:nvPr/>
        </p:nvSpPr>
        <p:spPr>
          <a:xfrm>
            <a:off x="408675" y="2701550"/>
            <a:ext cx="1980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EDUCAÇÃO CONTINUADA. SUPORTE DURANTE TODO CICLO DE TRABALHO</a:t>
            </a:r>
            <a:endParaRPr b="1" sz="900">
              <a:solidFill>
                <a:schemeClr val="dk1"/>
              </a:solidFill>
            </a:endParaRPr>
          </a:p>
        </p:txBody>
      </p:sp>
      <p:cxnSp>
        <p:nvCxnSpPr>
          <p:cNvPr id="316" name="Google Shape;316;p26"/>
          <p:cNvCxnSpPr/>
          <p:nvPr/>
        </p:nvCxnSpPr>
        <p:spPr>
          <a:xfrm flipH="1" rot="10800000">
            <a:off x="464228" y="3269295"/>
            <a:ext cx="1809300" cy="7800"/>
          </a:xfrm>
          <a:prstGeom prst="straightConnector1">
            <a:avLst/>
          </a:prstGeom>
          <a:noFill/>
          <a:ln cap="flat" cmpd="sng" w="9525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p26"/>
          <p:cNvSpPr txBox="1"/>
          <p:nvPr/>
        </p:nvSpPr>
        <p:spPr>
          <a:xfrm>
            <a:off x="3912888" y="893650"/>
            <a:ext cx="108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CAPTAÇÃO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318" name="Google Shape;318;p26"/>
          <p:cNvSpPr txBox="1"/>
          <p:nvPr/>
        </p:nvSpPr>
        <p:spPr>
          <a:xfrm>
            <a:off x="5509750" y="3274825"/>
            <a:ext cx="89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FORMAÇÃO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319" name="Google Shape;319;p26"/>
          <p:cNvSpPr txBox="1"/>
          <p:nvPr/>
        </p:nvSpPr>
        <p:spPr>
          <a:xfrm>
            <a:off x="2412025" y="3274825"/>
            <a:ext cx="108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PERFORMANCE</a:t>
            </a:r>
            <a:endParaRPr b="1" sz="1100">
              <a:solidFill>
                <a:schemeClr val="lt1"/>
              </a:solidFill>
            </a:endParaRPr>
          </a:p>
        </p:txBody>
      </p:sp>
      <p:cxnSp>
        <p:nvCxnSpPr>
          <p:cNvPr id="320" name="Google Shape;320;p26"/>
          <p:cNvCxnSpPr/>
          <p:nvPr/>
        </p:nvCxnSpPr>
        <p:spPr>
          <a:xfrm flipH="1" rot="10800000">
            <a:off x="2447225" y="4229825"/>
            <a:ext cx="4007400" cy="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21" name="Google Shape;321;p26"/>
          <p:cNvSpPr txBox="1"/>
          <p:nvPr/>
        </p:nvSpPr>
        <p:spPr>
          <a:xfrm>
            <a:off x="2950925" y="43713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APRENDIZAGEM CONTÍNUA</a:t>
            </a:r>
            <a:endParaRPr/>
          </a:p>
        </p:txBody>
      </p:sp>
      <p:pic>
        <p:nvPicPr>
          <p:cNvPr id="322" name="Google Shape;3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2588" y="4847351"/>
            <a:ext cx="1219275" cy="26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"/>
          <p:cNvSpPr txBox="1"/>
          <p:nvPr/>
        </p:nvSpPr>
        <p:spPr>
          <a:xfrm>
            <a:off x="437575" y="563675"/>
            <a:ext cx="821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NOSSO PROGRAMA DE </a:t>
            </a:r>
            <a:r>
              <a:rPr b="1" lang="pt-BR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EDUCAÇÃO CONTINUADA</a:t>
            </a:r>
            <a:r>
              <a:rPr lang="pt-BR" sz="26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</a:t>
            </a:r>
            <a:endParaRPr b="1" sz="2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8" name="Google Shape;328;p27"/>
          <p:cNvSpPr/>
          <p:nvPr/>
        </p:nvSpPr>
        <p:spPr>
          <a:xfrm>
            <a:off x="652550" y="1512350"/>
            <a:ext cx="898200" cy="885300"/>
          </a:xfrm>
          <a:prstGeom prst="rect">
            <a:avLst/>
          </a:prstGeom>
          <a:noFill/>
          <a:ln cap="flat" cmpd="sng" w="9525">
            <a:solidFill>
              <a:srgbClr val="009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7"/>
          <p:cNvSpPr/>
          <p:nvPr/>
        </p:nvSpPr>
        <p:spPr>
          <a:xfrm>
            <a:off x="652550" y="2547541"/>
            <a:ext cx="898200" cy="885300"/>
          </a:xfrm>
          <a:prstGeom prst="rect">
            <a:avLst/>
          </a:prstGeom>
          <a:noFill/>
          <a:ln cap="flat" cmpd="sng" w="9525">
            <a:solidFill>
              <a:srgbClr val="009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7"/>
          <p:cNvSpPr/>
          <p:nvPr/>
        </p:nvSpPr>
        <p:spPr>
          <a:xfrm>
            <a:off x="652550" y="3582732"/>
            <a:ext cx="898200" cy="885300"/>
          </a:xfrm>
          <a:prstGeom prst="rect">
            <a:avLst/>
          </a:prstGeom>
          <a:noFill/>
          <a:ln cap="flat" cmpd="sng" w="9525">
            <a:solidFill>
              <a:srgbClr val="009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7"/>
          <p:cNvSpPr/>
          <p:nvPr/>
        </p:nvSpPr>
        <p:spPr>
          <a:xfrm>
            <a:off x="4689450" y="1512363"/>
            <a:ext cx="898200" cy="885300"/>
          </a:xfrm>
          <a:prstGeom prst="rect">
            <a:avLst/>
          </a:prstGeom>
          <a:noFill/>
          <a:ln cap="flat" cmpd="sng" w="9525">
            <a:solidFill>
              <a:srgbClr val="009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7"/>
          <p:cNvSpPr/>
          <p:nvPr/>
        </p:nvSpPr>
        <p:spPr>
          <a:xfrm>
            <a:off x="4689450" y="2547553"/>
            <a:ext cx="898200" cy="885300"/>
          </a:xfrm>
          <a:prstGeom prst="rect">
            <a:avLst/>
          </a:prstGeom>
          <a:noFill/>
          <a:ln cap="flat" cmpd="sng" w="9525">
            <a:solidFill>
              <a:srgbClr val="009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4689450" y="3582744"/>
            <a:ext cx="898200" cy="885300"/>
          </a:xfrm>
          <a:prstGeom prst="rect">
            <a:avLst/>
          </a:prstGeom>
          <a:noFill/>
          <a:ln cap="flat" cmpd="sng" w="9525">
            <a:solidFill>
              <a:srgbClr val="009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7"/>
          <p:cNvSpPr txBox="1"/>
          <p:nvPr/>
        </p:nvSpPr>
        <p:spPr>
          <a:xfrm>
            <a:off x="1620100" y="16889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Nosso método de aprendizado é ativo e baseado na troca de conhecimento entre os participantes.</a:t>
            </a:r>
            <a:endParaRPr/>
          </a:p>
        </p:txBody>
      </p:sp>
      <p:sp>
        <p:nvSpPr>
          <p:cNvPr id="335" name="Google Shape;335;p27"/>
          <p:cNvSpPr txBox="1"/>
          <p:nvPr/>
        </p:nvSpPr>
        <p:spPr>
          <a:xfrm>
            <a:off x="1620100" y="2761750"/>
            <a:ext cx="306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O professor dá lugar ao mentor. Esse papel é responsável por ser o tutor do profissional durante o trabalho.</a:t>
            </a:r>
            <a:endParaRPr/>
          </a:p>
        </p:txBody>
      </p:sp>
      <p:sp>
        <p:nvSpPr>
          <p:cNvPr id="336" name="Google Shape;336;p27"/>
          <p:cNvSpPr txBox="1"/>
          <p:nvPr/>
        </p:nvSpPr>
        <p:spPr>
          <a:xfrm>
            <a:off x="1620100" y="372915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Todo treinamento é baseado em cumprir atividades como em um Squad. E a interação entre o time é o principal critério de sucesso.</a:t>
            </a:r>
            <a:endParaRPr/>
          </a:p>
        </p:txBody>
      </p:sp>
      <p:sp>
        <p:nvSpPr>
          <p:cNvPr id="337" name="Google Shape;337;p27"/>
          <p:cNvSpPr txBox="1"/>
          <p:nvPr/>
        </p:nvSpPr>
        <p:spPr>
          <a:xfrm>
            <a:off x="5657000" y="165875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Nós não ensinamos programação. Nós estimulamos a curiosidade e a colaboração para que o indivíduo aprenda a aprender continuamente a programar.</a:t>
            </a:r>
            <a:endParaRPr/>
          </a:p>
        </p:txBody>
      </p:sp>
      <p:sp>
        <p:nvSpPr>
          <p:cNvPr id="338" name="Google Shape;338;p27"/>
          <p:cNvSpPr txBox="1"/>
          <p:nvPr/>
        </p:nvSpPr>
        <p:spPr>
          <a:xfrm>
            <a:off x="5657000" y="269395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Habilidades como a persistência, saber quando e como pedir ajuda, resiliência, empatia, visão do processo e não só da tarefa são desenvolvidas no programa.</a:t>
            </a:r>
            <a:endParaRPr/>
          </a:p>
        </p:txBody>
      </p:sp>
      <p:sp>
        <p:nvSpPr>
          <p:cNvPr id="339" name="Google Shape;339;p27"/>
          <p:cNvSpPr txBox="1"/>
          <p:nvPr/>
        </p:nvSpPr>
        <p:spPr>
          <a:xfrm>
            <a:off x="5657000" y="37252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Todo o desenvolvimento e execução do trabalho é medido, acompanhado e reportado.</a:t>
            </a:r>
            <a:endParaRPr/>
          </a:p>
        </p:txBody>
      </p:sp>
      <p:sp>
        <p:nvSpPr>
          <p:cNvPr id="340" name="Google Shape;340;p27"/>
          <p:cNvSpPr txBox="1"/>
          <p:nvPr/>
        </p:nvSpPr>
        <p:spPr>
          <a:xfrm>
            <a:off x="1620100" y="1442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Metodologia Ativa</a:t>
            </a:r>
            <a:endParaRPr b="1">
              <a:solidFill>
                <a:srgbClr val="0092CA"/>
              </a:solidFill>
            </a:endParaRPr>
          </a:p>
        </p:txBody>
      </p:sp>
      <p:sp>
        <p:nvSpPr>
          <p:cNvPr id="341" name="Google Shape;341;p27"/>
          <p:cNvSpPr txBox="1"/>
          <p:nvPr/>
        </p:nvSpPr>
        <p:spPr>
          <a:xfrm>
            <a:off x="1620100" y="25040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Suporte a Desenvolvimento</a:t>
            </a:r>
            <a:endParaRPr b="1">
              <a:solidFill>
                <a:srgbClr val="0092CA"/>
              </a:solidFill>
            </a:endParaRPr>
          </a:p>
        </p:txBody>
      </p:sp>
      <p:sp>
        <p:nvSpPr>
          <p:cNvPr id="342" name="Google Shape;342;p27"/>
          <p:cNvSpPr txBox="1"/>
          <p:nvPr/>
        </p:nvSpPr>
        <p:spPr>
          <a:xfrm>
            <a:off x="1620100" y="35093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Simulação do Ambiente Real</a:t>
            </a:r>
            <a:endParaRPr b="1">
              <a:solidFill>
                <a:srgbClr val="0092CA"/>
              </a:solidFill>
            </a:endParaRPr>
          </a:p>
        </p:txBody>
      </p:sp>
      <p:sp>
        <p:nvSpPr>
          <p:cNvPr id="343" name="Google Shape;343;p27"/>
          <p:cNvSpPr txBox="1"/>
          <p:nvPr/>
        </p:nvSpPr>
        <p:spPr>
          <a:xfrm>
            <a:off x="5657000" y="1442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Ensinando a Aprender Programação</a:t>
            </a:r>
            <a:endParaRPr b="1">
              <a:solidFill>
                <a:srgbClr val="0092CA"/>
              </a:solidFill>
            </a:endParaRPr>
          </a:p>
        </p:txBody>
      </p:sp>
      <p:sp>
        <p:nvSpPr>
          <p:cNvPr id="344" name="Google Shape;344;p27"/>
          <p:cNvSpPr txBox="1"/>
          <p:nvPr/>
        </p:nvSpPr>
        <p:spPr>
          <a:xfrm>
            <a:off x="5657000" y="24773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Desenvolvendo Soft Skills</a:t>
            </a:r>
            <a:endParaRPr b="1">
              <a:solidFill>
                <a:srgbClr val="0092CA"/>
              </a:solidFill>
            </a:endParaRPr>
          </a:p>
        </p:txBody>
      </p:sp>
      <p:sp>
        <p:nvSpPr>
          <p:cNvPr id="345" name="Google Shape;345;p27"/>
          <p:cNvSpPr txBox="1"/>
          <p:nvPr/>
        </p:nvSpPr>
        <p:spPr>
          <a:xfrm>
            <a:off x="5657000" y="35126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Performance Através de Dados</a:t>
            </a:r>
            <a:endParaRPr b="1">
              <a:solidFill>
                <a:srgbClr val="0092CA"/>
              </a:solidFill>
            </a:endParaRPr>
          </a:p>
        </p:txBody>
      </p:sp>
      <p:pic>
        <p:nvPicPr>
          <p:cNvPr id="346" name="Google Shape;3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149" y="1662501"/>
            <a:ext cx="585000" cy="5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149" y="2697688"/>
            <a:ext cx="585000" cy="5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149" y="3732888"/>
            <a:ext cx="585000" cy="5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46049" y="1662513"/>
            <a:ext cx="585000" cy="5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46049" y="2697701"/>
            <a:ext cx="585000" cy="5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46049" y="3732876"/>
            <a:ext cx="585000" cy="5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7"/>
          <p:cNvPicPr preferRelativeResize="0"/>
          <p:nvPr/>
        </p:nvPicPr>
        <p:blipFill>
          <a:blip r:embed="rId9">
            <a:alphaModFix amt="31000"/>
          </a:blip>
          <a:stretch>
            <a:fillRect/>
          </a:stretch>
        </p:blipFill>
        <p:spPr>
          <a:xfrm rot="-5400000">
            <a:off x="8336300" y="386575"/>
            <a:ext cx="1161500" cy="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92588" y="4847351"/>
            <a:ext cx="1219275" cy="26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8"/>
          <p:cNvSpPr txBox="1"/>
          <p:nvPr/>
        </p:nvSpPr>
        <p:spPr>
          <a:xfrm>
            <a:off x="430975" y="160400"/>
            <a:ext cx="821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KPI`S</a:t>
            </a:r>
            <a:r>
              <a:rPr lang="pt-BR" sz="26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E </a:t>
            </a:r>
            <a:r>
              <a:rPr b="1" lang="pt-BR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OBJETIVOS</a:t>
            </a:r>
            <a:endParaRPr b="1" sz="2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9" name="Google Shape;359;p28"/>
          <p:cNvSpPr txBox="1"/>
          <p:nvPr/>
        </p:nvSpPr>
        <p:spPr>
          <a:xfrm>
            <a:off x="6927625" y="1021624"/>
            <a:ext cx="221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Skills para resolver tarefas com sucesso e eficiência:</a:t>
            </a:r>
            <a:endParaRPr b="1" sz="1100">
              <a:solidFill>
                <a:srgbClr val="0092CA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0" name="Google Shape;360;p28"/>
          <p:cNvSpPr txBox="1"/>
          <p:nvPr/>
        </p:nvSpPr>
        <p:spPr>
          <a:xfrm>
            <a:off x="128014" y="1197675"/>
            <a:ext cx="140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Atributos pessoais</a:t>
            </a:r>
            <a:endParaRPr b="1" sz="1100">
              <a:solidFill>
                <a:srgbClr val="0092CA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1" name="Google Shape;361;p28"/>
          <p:cNvSpPr txBox="1"/>
          <p:nvPr/>
        </p:nvSpPr>
        <p:spPr>
          <a:xfrm>
            <a:off x="4735524" y="1197675"/>
            <a:ext cx="169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Skills situacionais:</a:t>
            </a:r>
            <a:endParaRPr sz="11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362" name="Google Shape;362;p28"/>
          <p:cNvSpPr txBox="1"/>
          <p:nvPr/>
        </p:nvSpPr>
        <p:spPr>
          <a:xfrm>
            <a:off x="2759664" y="1197675"/>
            <a:ext cx="218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Skills interpessoais</a:t>
            </a:r>
            <a:endParaRPr b="1" sz="1100">
              <a:solidFill>
                <a:srgbClr val="0092CA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3" name="Google Shape;363;p28"/>
          <p:cNvSpPr txBox="1"/>
          <p:nvPr/>
        </p:nvSpPr>
        <p:spPr>
          <a:xfrm>
            <a:off x="174339" y="1494125"/>
            <a:ext cx="2492700" cy="2539800"/>
          </a:xfrm>
          <a:prstGeom prst="rect">
            <a:avLst/>
          </a:prstGeom>
          <a:noFill/>
          <a:ln cap="flat" cmpd="sng" w="9525">
            <a:solidFill>
              <a:srgbClr val="009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latin typeface="Nunito"/>
                <a:ea typeface="Nunito"/>
                <a:cs typeface="Nunito"/>
                <a:sym typeface="Nunito"/>
              </a:rPr>
              <a:t>Desejo por contribuir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Nunito Light"/>
                <a:ea typeface="Nunito Light"/>
                <a:cs typeface="Nunito Light"/>
                <a:sym typeface="Nunito Light"/>
              </a:rPr>
              <a:t>Orgulho pela qualidade e produtividade</a:t>
            </a:r>
            <a:endParaRPr sz="9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Nunito Light"/>
                <a:ea typeface="Nunito Light"/>
                <a:cs typeface="Nunito Light"/>
                <a:sym typeface="Nunito Light"/>
              </a:rPr>
              <a:t>Diversão</a:t>
            </a:r>
            <a:endParaRPr sz="9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latin typeface="Nunito"/>
                <a:ea typeface="Nunito"/>
                <a:cs typeface="Nunito"/>
                <a:sym typeface="Nunito"/>
              </a:rPr>
              <a:t>Foco no problema e não na solução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Nunito Light"/>
                <a:ea typeface="Nunito Light"/>
                <a:cs typeface="Nunito Light"/>
                <a:sym typeface="Nunito Light"/>
              </a:rPr>
              <a:t>Persevarança</a:t>
            </a:r>
            <a:endParaRPr sz="9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Nunito Light"/>
                <a:ea typeface="Nunito Light"/>
                <a:cs typeface="Nunito Light"/>
                <a:sym typeface="Nunito Light"/>
              </a:rPr>
              <a:t>Desejo por melhorar</a:t>
            </a:r>
            <a:endParaRPr sz="9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latin typeface="Nunito"/>
                <a:ea typeface="Nunito"/>
                <a:cs typeface="Nunito"/>
                <a:sym typeface="Nunito"/>
              </a:rPr>
              <a:t>Pró-atividade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Nunito Light"/>
                <a:ea typeface="Nunito Light"/>
                <a:cs typeface="Nunito Light"/>
                <a:sym typeface="Nunito Light"/>
              </a:rPr>
              <a:t>Manter a visão na big picture</a:t>
            </a:r>
            <a:endParaRPr sz="9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latin typeface="Nunito"/>
                <a:ea typeface="Nunito"/>
                <a:cs typeface="Nunito"/>
                <a:sym typeface="Nunito"/>
              </a:rPr>
              <a:t>Ação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Nunito Light"/>
                <a:ea typeface="Nunito Light"/>
                <a:cs typeface="Nunito Light"/>
                <a:sym typeface="Nunito Light"/>
              </a:rPr>
              <a:t>Meticulosidade</a:t>
            </a:r>
            <a:endParaRPr sz="9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Nunito Light"/>
                <a:ea typeface="Nunito Light"/>
                <a:cs typeface="Nunito Light"/>
                <a:sym typeface="Nunito Light"/>
              </a:rPr>
              <a:t>Sentido de missão</a:t>
            </a:r>
            <a:endParaRPr sz="9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Nunito Light"/>
                <a:ea typeface="Nunito Light"/>
                <a:cs typeface="Nunito Light"/>
                <a:sym typeface="Nunito Light"/>
              </a:rPr>
              <a:t>Convicção</a:t>
            </a:r>
            <a:endParaRPr sz="9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Nunito Light"/>
                <a:ea typeface="Nunito Light"/>
                <a:cs typeface="Nunito Light"/>
                <a:sym typeface="Nunito Light"/>
              </a:rPr>
              <a:t>Concatenar objetivos pessoais e profissionais</a:t>
            </a:r>
            <a:endParaRPr sz="9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Nunito Light"/>
                <a:ea typeface="Nunito Light"/>
                <a:cs typeface="Nunito Light"/>
                <a:sym typeface="Nunito Light"/>
              </a:rPr>
              <a:t>Pró-atividade com o gestor</a:t>
            </a:r>
            <a:endParaRPr sz="9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latin typeface="Nunito"/>
                <a:ea typeface="Nunito"/>
                <a:cs typeface="Nunito"/>
                <a:sym typeface="Nunito"/>
              </a:rPr>
              <a:t>Consciência do seu plano de carreira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latin typeface="Nunito"/>
                <a:ea typeface="Nunito"/>
                <a:cs typeface="Nunito"/>
                <a:sym typeface="Nunito"/>
              </a:rPr>
              <a:t>Senso crítico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latin typeface="Nunito"/>
                <a:ea typeface="Nunito"/>
                <a:cs typeface="Nunito"/>
                <a:sym typeface="Nunito"/>
              </a:rPr>
              <a:t>Comprometimento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4" name="Google Shape;364;p28"/>
          <p:cNvSpPr txBox="1"/>
          <p:nvPr/>
        </p:nvSpPr>
        <p:spPr>
          <a:xfrm>
            <a:off x="2872064" y="1494125"/>
            <a:ext cx="1692600" cy="738900"/>
          </a:xfrm>
          <a:prstGeom prst="rect">
            <a:avLst/>
          </a:prstGeom>
          <a:noFill/>
          <a:ln cap="flat" cmpd="sng" w="9525">
            <a:solidFill>
              <a:srgbClr val="009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latin typeface="Nunito"/>
                <a:ea typeface="Nunito"/>
                <a:cs typeface="Nunito"/>
                <a:sym typeface="Nunito"/>
              </a:rPr>
              <a:t>Pedir ajuda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Nunito Light"/>
                <a:ea typeface="Nunito Light"/>
                <a:cs typeface="Nunito Light"/>
                <a:sym typeface="Nunito Light"/>
              </a:rPr>
              <a:t>Dar ajuda</a:t>
            </a:r>
            <a:endParaRPr sz="9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latin typeface="Nunito"/>
                <a:ea typeface="Nunito"/>
                <a:cs typeface="Nunito"/>
                <a:sym typeface="Nunito"/>
              </a:rPr>
              <a:t>Trabalho em equipe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latin typeface="Nunito"/>
                <a:ea typeface="Nunito"/>
                <a:cs typeface="Nunito"/>
                <a:sym typeface="Nunito"/>
              </a:rPr>
              <a:t>Contrargumentação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5" name="Google Shape;365;p28"/>
          <p:cNvSpPr txBox="1"/>
          <p:nvPr/>
        </p:nvSpPr>
        <p:spPr>
          <a:xfrm>
            <a:off x="4801850" y="1494125"/>
            <a:ext cx="1987800" cy="1431600"/>
          </a:xfrm>
          <a:prstGeom prst="rect">
            <a:avLst/>
          </a:prstGeom>
          <a:noFill/>
          <a:ln cap="flat" cmpd="sng" w="9525">
            <a:solidFill>
              <a:srgbClr val="009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Nunito Light"/>
                <a:ea typeface="Nunito Light"/>
                <a:cs typeface="Nunito Light"/>
                <a:sym typeface="Nunito Light"/>
              </a:rPr>
              <a:t>Qualidade</a:t>
            </a:r>
            <a:endParaRPr sz="9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Nunito Light"/>
                <a:ea typeface="Nunito Light"/>
                <a:cs typeface="Nunito Light"/>
                <a:sym typeface="Nunito Light"/>
              </a:rPr>
              <a:t>Necessidade do usuário/cliente</a:t>
            </a:r>
            <a:endParaRPr sz="9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latin typeface="Nunito"/>
                <a:ea typeface="Nunito"/>
                <a:cs typeface="Nunito"/>
                <a:sym typeface="Nunito"/>
              </a:rPr>
              <a:t>Thinking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Nunito Light"/>
                <a:ea typeface="Nunito Light"/>
                <a:cs typeface="Nunito Light"/>
                <a:sym typeface="Nunito Light"/>
              </a:rPr>
              <a:t>Soluções elegantes e simples</a:t>
            </a:r>
            <a:endParaRPr sz="9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Nunito Light"/>
                <a:ea typeface="Nunito Light"/>
                <a:cs typeface="Nunito Light"/>
                <a:sym typeface="Nunito Light"/>
              </a:rPr>
              <a:t>Inovação</a:t>
            </a:r>
            <a:endParaRPr sz="9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Nunito Light"/>
                <a:ea typeface="Nunito Light"/>
                <a:cs typeface="Nunito Light"/>
                <a:sym typeface="Nunito Light"/>
              </a:rPr>
              <a:t>Atenção aos detalhes</a:t>
            </a:r>
            <a:endParaRPr sz="9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latin typeface="Nunito"/>
                <a:ea typeface="Nunito"/>
                <a:cs typeface="Nunito"/>
                <a:sym typeface="Nunito"/>
              </a:rPr>
              <a:t>Design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latin typeface="Nunito"/>
                <a:ea typeface="Nunito"/>
                <a:cs typeface="Nunito"/>
                <a:sym typeface="Nunito"/>
              </a:rPr>
              <a:t>Responder à pressão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latin typeface="Nunito"/>
                <a:ea typeface="Nunito"/>
                <a:cs typeface="Nunito"/>
                <a:sym typeface="Nunito"/>
              </a:rPr>
              <a:t>Interpretação de Texto e requisito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6" name="Google Shape;366;p28"/>
          <p:cNvSpPr txBox="1"/>
          <p:nvPr/>
        </p:nvSpPr>
        <p:spPr>
          <a:xfrm>
            <a:off x="6927625" y="1494125"/>
            <a:ext cx="2142000" cy="1847100"/>
          </a:xfrm>
          <a:prstGeom prst="rect">
            <a:avLst/>
          </a:prstGeom>
          <a:noFill/>
          <a:ln cap="flat" cmpd="sng" w="9525">
            <a:solidFill>
              <a:srgbClr val="009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latin typeface="Nunito"/>
                <a:ea typeface="Nunito"/>
                <a:cs typeface="Nunito"/>
                <a:sym typeface="Nunito"/>
              </a:rPr>
              <a:t>Alavancar/reutilizar código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Nunito Light"/>
                <a:ea typeface="Nunito Light"/>
                <a:cs typeface="Nunito Light"/>
                <a:sym typeface="Nunito Light"/>
              </a:rPr>
              <a:t>Resolver problemas metodicamente</a:t>
            </a:r>
            <a:endParaRPr sz="9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latin typeface="Nunito"/>
                <a:ea typeface="Nunito"/>
                <a:cs typeface="Nunito"/>
                <a:sym typeface="Nunito"/>
              </a:rPr>
              <a:t>Técnica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latin typeface="Nunito"/>
                <a:ea typeface="Nunito"/>
                <a:cs typeface="Nunito"/>
                <a:sym typeface="Nunito"/>
              </a:rPr>
              <a:t>Testes com codificação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latin typeface="Nunito"/>
                <a:ea typeface="Nunito"/>
                <a:cs typeface="Nunito"/>
                <a:sym typeface="Nunito"/>
              </a:rPr>
              <a:t>Experiência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latin typeface="Nunito"/>
                <a:ea typeface="Nunito"/>
                <a:cs typeface="Nunito"/>
                <a:sym typeface="Nunito"/>
              </a:rPr>
              <a:t>Treinar/aprender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Nunito Light"/>
                <a:ea typeface="Nunito Light"/>
                <a:cs typeface="Nunito Light"/>
                <a:sym typeface="Nunito Light"/>
              </a:rPr>
              <a:t>Usar leitor de código</a:t>
            </a:r>
            <a:endParaRPr sz="9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latin typeface="Nunito"/>
                <a:ea typeface="Nunito"/>
                <a:cs typeface="Nunito"/>
                <a:sym typeface="Nunito"/>
              </a:rPr>
              <a:t>Usar novos métodos e ferramentas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latin typeface="Nunito"/>
                <a:ea typeface="Nunito"/>
                <a:cs typeface="Nunito"/>
                <a:sym typeface="Nunito"/>
              </a:rPr>
              <a:t>Planejar e estimar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latin typeface="Nunito"/>
                <a:ea typeface="Nunito"/>
                <a:cs typeface="Nunito"/>
                <a:sym typeface="Nunito"/>
              </a:rPr>
              <a:t>Usar protótipos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Nunito Light"/>
                <a:ea typeface="Nunito Light"/>
                <a:cs typeface="Nunito Light"/>
                <a:sym typeface="Nunito Light"/>
              </a:rPr>
              <a:t>Conhecimento</a:t>
            </a:r>
            <a:endParaRPr sz="9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latin typeface="Nunito"/>
                <a:ea typeface="Nunito"/>
                <a:cs typeface="Nunito"/>
                <a:sym typeface="Nunito"/>
              </a:rPr>
              <a:t>Comunicação</a:t>
            </a:r>
            <a:endParaRPr b="1"/>
          </a:p>
        </p:txBody>
      </p:sp>
      <p:sp>
        <p:nvSpPr>
          <p:cNvPr id="367" name="Google Shape;367;p28"/>
          <p:cNvSpPr txBox="1"/>
          <p:nvPr/>
        </p:nvSpPr>
        <p:spPr>
          <a:xfrm>
            <a:off x="449552" y="624516"/>
            <a:ext cx="700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Indicadores mapeados de cada profissional</a:t>
            </a:r>
            <a:endParaRPr sz="12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pic>
        <p:nvPicPr>
          <p:cNvPr id="368" name="Google Shape;368;p28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 rot="-5400000">
            <a:off x="8336300" y="386575"/>
            <a:ext cx="1161500" cy="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2588" y="4847351"/>
            <a:ext cx="1219275" cy="26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 txBox="1"/>
          <p:nvPr/>
        </p:nvSpPr>
        <p:spPr>
          <a:xfrm>
            <a:off x="437575" y="182675"/>
            <a:ext cx="821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KPI`S</a:t>
            </a:r>
            <a:r>
              <a:rPr lang="pt-BR" sz="26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, </a:t>
            </a:r>
            <a:r>
              <a:rPr b="1" lang="pt-BR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OBJETIVOS</a:t>
            </a:r>
            <a:r>
              <a:rPr lang="pt-BR" sz="26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E </a:t>
            </a:r>
            <a:r>
              <a:rPr b="1" lang="pt-BR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SONHOS</a:t>
            </a:r>
            <a:endParaRPr b="1" sz="2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5" name="Google Shape;3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86" y="1140642"/>
            <a:ext cx="2946947" cy="234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306" y="3436525"/>
            <a:ext cx="2516576" cy="14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0340" y="3105175"/>
            <a:ext cx="2410507" cy="196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0321" y="1140650"/>
            <a:ext cx="2684746" cy="196452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9"/>
          <p:cNvSpPr txBox="1"/>
          <p:nvPr/>
        </p:nvSpPr>
        <p:spPr>
          <a:xfrm>
            <a:off x="5870725" y="1305475"/>
            <a:ext cx="3159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Nosso método faz com que cada profissional seja medido tanto no Delivery (entrega) como a Evolução (amadurecimento);</a:t>
            </a:r>
            <a:endParaRPr sz="12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Fazemos o acompanhamento semanal da execução do trabalho de cada profissional.</a:t>
            </a:r>
            <a:endParaRPr sz="12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380" name="Google Shape;380;p29"/>
          <p:cNvSpPr txBox="1"/>
          <p:nvPr/>
        </p:nvSpPr>
        <p:spPr>
          <a:xfrm>
            <a:off x="5868156" y="10586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Report de Performance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381" name="Google Shape;381;p29"/>
          <p:cNvSpPr txBox="1"/>
          <p:nvPr/>
        </p:nvSpPr>
        <p:spPr>
          <a:xfrm>
            <a:off x="6030650" y="3154500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Os feedbacks são cruzados e o profissional é estimulado a falar sobre ambiente de trabalho e, com o grupo,  como pode melhorá-lo.</a:t>
            </a:r>
            <a:endParaRPr sz="12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O profissional estabelece metas de conquistas e nós o ajudamos a entender como chegar lá.</a:t>
            </a:r>
            <a:endParaRPr sz="12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382" name="Google Shape;382;p29"/>
          <p:cNvSpPr txBox="1"/>
          <p:nvPr/>
        </p:nvSpPr>
        <p:spPr>
          <a:xfrm>
            <a:off x="6030650" y="29076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Evolução do Profissional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383" name="Google Shape;383;p29"/>
          <p:cNvSpPr txBox="1"/>
          <p:nvPr/>
        </p:nvSpPr>
        <p:spPr>
          <a:xfrm>
            <a:off x="449552" y="624516"/>
            <a:ext cx="700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Alinhando propósito pessoal, do projeto e da empresa</a:t>
            </a:r>
            <a:endParaRPr sz="12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pic>
        <p:nvPicPr>
          <p:cNvPr id="384" name="Google Shape;384;p29"/>
          <p:cNvPicPr preferRelativeResize="0"/>
          <p:nvPr/>
        </p:nvPicPr>
        <p:blipFill>
          <a:blip r:embed="rId7">
            <a:alphaModFix amt="31000"/>
          </a:blip>
          <a:stretch>
            <a:fillRect/>
          </a:stretch>
        </p:blipFill>
        <p:spPr>
          <a:xfrm rot="-5400000">
            <a:off x="8336300" y="386575"/>
            <a:ext cx="1161500" cy="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2588" y="4847351"/>
            <a:ext cx="1219275" cy="26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925" y="1378625"/>
            <a:ext cx="7034150" cy="29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0"/>
          <p:cNvSpPr txBox="1"/>
          <p:nvPr/>
        </p:nvSpPr>
        <p:spPr>
          <a:xfrm>
            <a:off x="462300" y="439000"/>
            <a:ext cx="821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PLANO DE </a:t>
            </a:r>
            <a:r>
              <a:rPr b="1" lang="pt-BR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CARREIRA</a:t>
            </a:r>
            <a:endParaRPr b="1" sz="2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2" name="Google Shape;392;p30"/>
          <p:cNvPicPr preferRelativeResize="0"/>
          <p:nvPr/>
        </p:nvPicPr>
        <p:blipFill>
          <a:blip r:embed="rId4">
            <a:alphaModFix amt="31000"/>
          </a:blip>
          <a:stretch>
            <a:fillRect/>
          </a:stretch>
        </p:blipFill>
        <p:spPr>
          <a:xfrm rot="-5400000">
            <a:off x="8336300" y="386575"/>
            <a:ext cx="1161500" cy="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2588" y="4847351"/>
            <a:ext cx="1219275" cy="26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persona, hombre, sostener, mano&#10;&#10;Descripción generada automáticamente" id="398" name="Google Shape;3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104" y="0"/>
            <a:ext cx="45885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1"/>
          <p:cNvSpPr txBox="1"/>
          <p:nvPr/>
        </p:nvSpPr>
        <p:spPr>
          <a:xfrm>
            <a:off x="437575" y="563675"/>
            <a:ext cx="821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Fazer</a:t>
            </a:r>
            <a:r>
              <a:rPr lang="pt-BR" sz="26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</a:t>
            </a:r>
            <a:r>
              <a:rPr b="1" lang="pt-BR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ACONTECER</a:t>
            </a:r>
            <a:endParaRPr b="1" sz="2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0" name="Google Shape;400;p31"/>
          <p:cNvPicPr preferRelativeResize="0"/>
          <p:nvPr/>
        </p:nvPicPr>
        <p:blipFill>
          <a:blip r:embed="rId4">
            <a:alphaModFix amt="31000"/>
          </a:blip>
          <a:stretch>
            <a:fillRect/>
          </a:stretch>
        </p:blipFill>
        <p:spPr>
          <a:xfrm rot="-5400000">
            <a:off x="8336300" y="386575"/>
            <a:ext cx="1161500" cy="3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1"/>
          <p:cNvSpPr txBox="1"/>
          <p:nvPr/>
        </p:nvSpPr>
        <p:spPr>
          <a:xfrm>
            <a:off x="550925" y="31265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</a:rPr>
              <a:t>https://classroom.google.com/c/NTg5MDEwNDMyMzY1?cjc=46rpkst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2" name="Google Shape;402;p31"/>
          <p:cNvSpPr txBox="1"/>
          <p:nvPr/>
        </p:nvSpPr>
        <p:spPr>
          <a:xfrm>
            <a:off x="989125" y="2279250"/>
            <a:ext cx="202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u="sng">
                <a:solidFill>
                  <a:schemeClr val="hlink"/>
                </a:solidFill>
                <a:latin typeface="Nunito ExtraLight"/>
                <a:ea typeface="Nunito ExtraLight"/>
                <a:cs typeface="Nunito ExtraLight"/>
                <a:sym typeface="Nunito ExtraLight"/>
                <a:hlinkClick r:id="rId5"/>
              </a:rPr>
              <a:t>Class Room</a:t>
            </a:r>
            <a:endParaRPr b="1" sz="2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7" name="Google Shape;407;p32"/>
          <p:cNvCxnSpPr/>
          <p:nvPr/>
        </p:nvCxnSpPr>
        <p:spPr>
          <a:xfrm>
            <a:off x="3727082" y="2836800"/>
            <a:ext cx="4200" cy="6051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08" name="Google Shape;408;p32"/>
          <p:cNvSpPr txBox="1"/>
          <p:nvPr/>
        </p:nvSpPr>
        <p:spPr>
          <a:xfrm>
            <a:off x="2740675" y="1296750"/>
            <a:ext cx="99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TREINAMENTO</a:t>
            </a:r>
            <a:endParaRPr b="1"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HARD + SOFT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cxnSp>
        <p:nvCxnSpPr>
          <p:cNvPr id="409" name="Google Shape;409;p32"/>
          <p:cNvCxnSpPr>
            <a:stCxn id="408" idx="2"/>
            <a:endCxn id="410" idx="0"/>
          </p:cNvCxnSpPr>
          <p:nvPr/>
        </p:nvCxnSpPr>
        <p:spPr>
          <a:xfrm flipH="1">
            <a:off x="3230425" y="1727850"/>
            <a:ext cx="5400" cy="8883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11" name="Google Shape;411;p32"/>
          <p:cNvSpPr/>
          <p:nvPr/>
        </p:nvSpPr>
        <p:spPr>
          <a:xfrm>
            <a:off x="1842725" y="2691000"/>
            <a:ext cx="1036500" cy="34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2" name="Google Shape;412;p32"/>
          <p:cNvCxnSpPr/>
          <p:nvPr/>
        </p:nvCxnSpPr>
        <p:spPr>
          <a:xfrm>
            <a:off x="1312746" y="1051723"/>
            <a:ext cx="7800" cy="336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" name="Google Shape;413;p32"/>
          <p:cNvSpPr txBox="1"/>
          <p:nvPr/>
        </p:nvSpPr>
        <p:spPr>
          <a:xfrm>
            <a:off x="1021325" y="2492700"/>
            <a:ext cx="821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OBJETIVO &amp;</a:t>
            </a:r>
            <a:endParaRPr b="1"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PROPÓSITO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414" name="Google Shape;414;p32"/>
          <p:cNvSpPr txBox="1"/>
          <p:nvPr/>
        </p:nvSpPr>
        <p:spPr>
          <a:xfrm>
            <a:off x="168875" y="268675"/>
            <a:ext cx="868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COMO </a:t>
            </a:r>
            <a:r>
              <a:rPr b="1" lang="pt-BR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FUNCIONA  </a:t>
            </a:r>
            <a:endParaRPr b="1" sz="2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5" name="Google Shape;415;p32"/>
          <p:cNvSpPr/>
          <p:nvPr/>
        </p:nvSpPr>
        <p:spPr>
          <a:xfrm>
            <a:off x="2648275" y="2616150"/>
            <a:ext cx="349200" cy="184200"/>
          </a:xfrm>
          <a:prstGeom prst="chevron">
            <a:avLst>
              <a:gd fmla="val 50000" name="adj"/>
            </a:avLst>
          </a:prstGeom>
          <a:solidFill>
            <a:srgbClr val="009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2"/>
          <p:cNvSpPr txBox="1"/>
          <p:nvPr/>
        </p:nvSpPr>
        <p:spPr>
          <a:xfrm>
            <a:off x="31075" y="2185050"/>
            <a:ext cx="103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Desenvolvedores</a:t>
            </a:r>
            <a:endParaRPr b="1"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ENGAJADOS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417" name="Google Shape;417;p32"/>
          <p:cNvSpPr txBox="1"/>
          <p:nvPr/>
        </p:nvSpPr>
        <p:spPr>
          <a:xfrm>
            <a:off x="123125" y="2923800"/>
            <a:ext cx="89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Líderes &amp; Facilitadores </a:t>
            </a:r>
            <a:endParaRPr b="1"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DEFINIDOS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cxnSp>
        <p:nvCxnSpPr>
          <p:cNvPr id="418" name="Google Shape;418;p32"/>
          <p:cNvCxnSpPr/>
          <p:nvPr/>
        </p:nvCxnSpPr>
        <p:spPr>
          <a:xfrm>
            <a:off x="1308475" y="1053425"/>
            <a:ext cx="62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32"/>
          <p:cNvCxnSpPr/>
          <p:nvPr/>
        </p:nvCxnSpPr>
        <p:spPr>
          <a:xfrm>
            <a:off x="1316152" y="4416635"/>
            <a:ext cx="62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0" name="Google Shape;4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550" y="884250"/>
            <a:ext cx="942550" cy="3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7875" y="4239783"/>
            <a:ext cx="429119" cy="3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2"/>
          <p:cNvSpPr/>
          <p:nvPr/>
        </p:nvSpPr>
        <p:spPr>
          <a:xfrm>
            <a:off x="4178283" y="2616150"/>
            <a:ext cx="1350600" cy="1842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2"/>
          <p:cNvSpPr/>
          <p:nvPr/>
        </p:nvSpPr>
        <p:spPr>
          <a:xfrm>
            <a:off x="5475131" y="2616148"/>
            <a:ext cx="1350600" cy="1842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2"/>
          <p:cNvSpPr/>
          <p:nvPr/>
        </p:nvSpPr>
        <p:spPr>
          <a:xfrm>
            <a:off x="6775646" y="2616150"/>
            <a:ext cx="1350600" cy="1842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2"/>
          <p:cNvSpPr txBox="1"/>
          <p:nvPr/>
        </p:nvSpPr>
        <p:spPr>
          <a:xfrm>
            <a:off x="1750075" y="1296750"/>
            <a:ext cx="898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MENTORIA</a:t>
            </a:r>
            <a:endParaRPr b="1"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Visão &amp; Propósito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(3 Meses)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410" name="Google Shape;410;p32"/>
          <p:cNvSpPr/>
          <p:nvPr/>
        </p:nvSpPr>
        <p:spPr>
          <a:xfrm>
            <a:off x="2938452" y="2616150"/>
            <a:ext cx="676200" cy="1842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2"/>
          <p:cNvSpPr txBox="1"/>
          <p:nvPr/>
        </p:nvSpPr>
        <p:spPr>
          <a:xfrm>
            <a:off x="2347732" y="3354900"/>
            <a:ext cx="89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Definição de Objetivos e Resultados</a:t>
            </a:r>
            <a:endParaRPr b="1"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Stack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Skill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Target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cxnSp>
        <p:nvCxnSpPr>
          <p:cNvPr id="427" name="Google Shape;427;p32"/>
          <p:cNvCxnSpPr>
            <a:stCxn id="425" idx="2"/>
          </p:cNvCxnSpPr>
          <p:nvPr/>
        </p:nvCxnSpPr>
        <p:spPr>
          <a:xfrm>
            <a:off x="2199175" y="1973850"/>
            <a:ext cx="4200" cy="6051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32"/>
          <p:cNvCxnSpPr/>
          <p:nvPr/>
        </p:nvCxnSpPr>
        <p:spPr>
          <a:xfrm>
            <a:off x="2794732" y="2836800"/>
            <a:ext cx="4200" cy="6051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29" name="Google Shape;429;p32"/>
          <p:cNvSpPr/>
          <p:nvPr/>
        </p:nvSpPr>
        <p:spPr>
          <a:xfrm>
            <a:off x="3554932" y="2616150"/>
            <a:ext cx="676200" cy="1842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2"/>
          <p:cNvSpPr txBox="1"/>
          <p:nvPr/>
        </p:nvSpPr>
        <p:spPr>
          <a:xfrm>
            <a:off x="3062250" y="837875"/>
            <a:ext cx="291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Encontros 2 x semana</a:t>
            </a:r>
            <a:endParaRPr b="1" sz="1200">
              <a:solidFill>
                <a:srgbClr val="0092CA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Dinâmica Projetos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431" name="Google Shape;431;p32"/>
          <p:cNvSpPr txBox="1"/>
          <p:nvPr/>
        </p:nvSpPr>
        <p:spPr>
          <a:xfrm>
            <a:off x="2400900" y="4130125"/>
            <a:ext cx="291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Rituais Internos</a:t>
            </a:r>
            <a:endParaRPr b="1" sz="1200">
              <a:solidFill>
                <a:srgbClr val="0092CA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Medição &amp; Análise - AVALIAÇÃO 360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432" name="Google Shape;432;p32"/>
          <p:cNvSpPr txBox="1"/>
          <p:nvPr/>
        </p:nvSpPr>
        <p:spPr>
          <a:xfrm>
            <a:off x="3280082" y="3354900"/>
            <a:ext cx="89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SPRINT</a:t>
            </a:r>
            <a:endParaRPr b="1"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BACKLOG.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433" name="Google Shape;433;p32"/>
          <p:cNvSpPr txBox="1"/>
          <p:nvPr/>
        </p:nvSpPr>
        <p:spPr>
          <a:xfrm>
            <a:off x="4249856" y="1717272"/>
            <a:ext cx="99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PROJETO</a:t>
            </a:r>
            <a:endParaRPr b="1"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SIMULANDO REAL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cxnSp>
        <p:nvCxnSpPr>
          <p:cNvPr id="434" name="Google Shape;434;p32"/>
          <p:cNvCxnSpPr/>
          <p:nvPr/>
        </p:nvCxnSpPr>
        <p:spPr>
          <a:xfrm flipH="1">
            <a:off x="4731394" y="2212195"/>
            <a:ext cx="5400" cy="3888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35" name="Google Shape;435;p32"/>
          <p:cNvSpPr txBox="1"/>
          <p:nvPr/>
        </p:nvSpPr>
        <p:spPr>
          <a:xfrm>
            <a:off x="2899962" y="2561050"/>
            <a:ext cx="729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1-12 Sem.</a:t>
            </a:r>
            <a:endParaRPr/>
          </a:p>
        </p:txBody>
      </p:sp>
      <p:sp>
        <p:nvSpPr>
          <p:cNvPr id="436" name="Google Shape;436;p32"/>
          <p:cNvSpPr txBox="1"/>
          <p:nvPr/>
        </p:nvSpPr>
        <p:spPr>
          <a:xfrm>
            <a:off x="3535901" y="2561046"/>
            <a:ext cx="62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 Sem</a:t>
            </a:r>
            <a:endParaRPr/>
          </a:p>
        </p:txBody>
      </p:sp>
      <p:sp>
        <p:nvSpPr>
          <p:cNvPr id="437" name="Google Shape;437;p32"/>
          <p:cNvSpPr txBox="1"/>
          <p:nvPr/>
        </p:nvSpPr>
        <p:spPr>
          <a:xfrm>
            <a:off x="4430301" y="2554111"/>
            <a:ext cx="62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 Meses</a:t>
            </a:r>
            <a:endParaRPr/>
          </a:p>
        </p:txBody>
      </p:sp>
      <p:sp>
        <p:nvSpPr>
          <p:cNvPr id="438" name="Google Shape;438;p32"/>
          <p:cNvSpPr txBox="1"/>
          <p:nvPr/>
        </p:nvSpPr>
        <p:spPr>
          <a:xfrm>
            <a:off x="5799179" y="2553557"/>
            <a:ext cx="62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3 Meses</a:t>
            </a:r>
            <a:endParaRPr/>
          </a:p>
        </p:txBody>
      </p:sp>
      <p:sp>
        <p:nvSpPr>
          <p:cNvPr id="439" name="Google Shape;439;p32"/>
          <p:cNvSpPr txBox="1"/>
          <p:nvPr/>
        </p:nvSpPr>
        <p:spPr>
          <a:xfrm>
            <a:off x="7109933" y="2553557"/>
            <a:ext cx="62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3 Meses</a:t>
            </a:r>
            <a:endParaRPr/>
          </a:p>
        </p:txBody>
      </p:sp>
      <p:sp>
        <p:nvSpPr>
          <p:cNvPr id="440" name="Google Shape;440;p32"/>
          <p:cNvSpPr/>
          <p:nvPr/>
        </p:nvSpPr>
        <p:spPr>
          <a:xfrm>
            <a:off x="6809450" y="2826575"/>
            <a:ext cx="183600" cy="184200"/>
          </a:xfrm>
          <a:prstGeom prst="sun">
            <a:avLst>
              <a:gd fmla="val 25000" name="adj"/>
            </a:avLst>
          </a:prstGeom>
          <a:solidFill>
            <a:srgbClr val="009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1" name="Google Shape;441;p32"/>
          <p:cNvCxnSpPr/>
          <p:nvPr/>
        </p:nvCxnSpPr>
        <p:spPr>
          <a:xfrm flipH="1" rot="10800000">
            <a:off x="4731533" y="2505557"/>
            <a:ext cx="2725200" cy="9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32"/>
          <p:cNvCxnSpPr/>
          <p:nvPr/>
        </p:nvCxnSpPr>
        <p:spPr>
          <a:xfrm flipH="1">
            <a:off x="6147732" y="2500401"/>
            <a:ext cx="5400" cy="1008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32"/>
          <p:cNvCxnSpPr/>
          <p:nvPr/>
        </p:nvCxnSpPr>
        <p:spPr>
          <a:xfrm flipH="1" rot="10800000">
            <a:off x="3727083" y="2930232"/>
            <a:ext cx="4093200" cy="9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32"/>
          <p:cNvCxnSpPr/>
          <p:nvPr/>
        </p:nvCxnSpPr>
        <p:spPr>
          <a:xfrm flipH="1">
            <a:off x="4318932" y="2805201"/>
            <a:ext cx="5400" cy="1008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2"/>
          <p:cNvCxnSpPr/>
          <p:nvPr/>
        </p:nvCxnSpPr>
        <p:spPr>
          <a:xfrm flipH="1">
            <a:off x="5157132" y="2805201"/>
            <a:ext cx="5400" cy="1008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32"/>
          <p:cNvCxnSpPr/>
          <p:nvPr/>
        </p:nvCxnSpPr>
        <p:spPr>
          <a:xfrm flipH="1">
            <a:off x="5766732" y="2805201"/>
            <a:ext cx="5400" cy="1008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32"/>
          <p:cNvCxnSpPr/>
          <p:nvPr/>
        </p:nvCxnSpPr>
        <p:spPr>
          <a:xfrm flipH="1">
            <a:off x="6452532" y="2805201"/>
            <a:ext cx="5400" cy="1008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32"/>
          <p:cNvCxnSpPr/>
          <p:nvPr/>
        </p:nvCxnSpPr>
        <p:spPr>
          <a:xfrm flipH="1">
            <a:off x="7138332" y="2805201"/>
            <a:ext cx="5400" cy="1008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32"/>
          <p:cNvCxnSpPr/>
          <p:nvPr/>
        </p:nvCxnSpPr>
        <p:spPr>
          <a:xfrm flipH="1">
            <a:off x="7824132" y="2805201"/>
            <a:ext cx="5400" cy="1008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32"/>
          <p:cNvCxnSpPr/>
          <p:nvPr/>
        </p:nvCxnSpPr>
        <p:spPr>
          <a:xfrm flipH="1">
            <a:off x="7443132" y="2500401"/>
            <a:ext cx="5400" cy="1008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51" name="Google Shape;451;p32"/>
          <p:cNvSpPr/>
          <p:nvPr/>
        </p:nvSpPr>
        <p:spPr>
          <a:xfrm>
            <a:off x="7112525" y="4481550"/>
            <a:ext cx="183600" cy="184200"/>
          </a:xfrm>
          <a:prstGeom prst="sun">
            <a:avLst>
              <a:gd fmla="val 25000" name="adj"/>
            </a:avLst>
          </a:prstGeom>
          <a:solidFill>
            <a:srgbClr val="009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2"/>
          <p:cNvSpPr txBox="1"/>
          <p:nvPr/>
        </p:nvSpPr>
        <p:spPr>
          <a:xfrm>
            <a:off x="7138327" y="4419750"/>
            <a:ext cx="16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Última milha para emprego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453" name="Google Shape;453;p32"/>
          <p:cNvSpPr txBox="1"/>
          <p:nvPr/>
        </p:nvSpPr>
        <p:spPr>
          <a:xfrm>
            <a:off x="5835431" y="1790784"/>
            <a:ext cx="990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1:1</a:t>
            </a:r>
            <a:endParaRPr b="1"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Feedback &amp; Performance Review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pic>
        <p:nvPicPr>
          <p:cNvPr id="454" name="Google Shape;454;p32"/>
          <p:cNvPicPr preferRelativeResize="0"/>
          <p:nvPr/>
        </p:nvPicPr>
        <p:blipFill>
          <a:blip r:embed="rId5">
            <a:alphaModFix amt="31000"/>
          </a:blip>
          <a:stretch>
            <a:fillRect/>
          </a:stretch>
        </p:blipFill>
        <p:spPr>
          <a:xfrm rot="-5400000">
            <a:off x="8336300" y="386575"/>
            <a:ext cx="1161500" cy="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2588" y="4847351"/>
            <a:ext cx="1219275" cy="26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3"/>
          <p:cNvSpPr txBox="1"/>
          <p:nvPr/>
        </p:nvSpPr>
        <p:spPr>
          <a:xfrm>
            <a:off x="1279525" y="1490655"/>
            <a:ext cx="49356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08</a:t>
            </a:r>
            <a:r>
              <a:rPr b="0" i="0" lang="pt-BR" sz="1400" u="none" cap="none" strike="noStrik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r>
              <a:rPr b="0" i="0" lang="pt-BR" sz="1400" u="none" cap="none" strike="noStrik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08</a:t>
            </a:r>
            <a:r>
              <a:rPr b="0" i="0" lang="pt-BR" sz="1400" u="none" cap="none" strike="noStrik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20</a:t>
            </a:r>
            <a:endParaRPr b="0" i="0" sz="1400" u="none" cap="none" strike="noStrike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1" name="Google Shape;461;p33"/>
          <p:cNvSpPr txBox="1"/>
          <p:nvPr/>
        </p:nvSpPr>
        <p:spPr>
          <a:xfrm>
            <a:off x="633363" y="2643387"/>
            <a:ext cx="16716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3139"/>
              </a:buClr>
              <a:buSzPts val="1100"/>
              <a:buFont typeface="Verdana"/>
              <a:buNone/>
            </a:pPr>
            <a:r>
              <a:rPr b="1" i="0" lang="pt-BR" sz="1100" u="none" cap="none" strike="noStrike">
                <a:solidFill>
                  <a:srgbClr val="F33139"/>
                </a:solidFill>
                <a:latin typeface="Verdana"/>
                <a:ea typeface="Verdana"/>
                <a:cs typeface="Verdana"/>
                <a:sym typeface="Verdana"/>
              </a:rPr>
              <a:t>Revisão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3"/>
          <p:cNvSpPr txBox="1"/>
          <p:nvPr/>
        </p:nvSpPr>
        <p:spPr>
          <a:xfrm>
            <a:off x="2628025" y="2643375"/>
            <a:ext cx="2186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4D8"/>
              </a:buClr>
              <a:buSzPts val="1100"/>
              <a:buFont typeface="Verdana"/>
              <a:buNone/>
            </a:pPr>
            <a:r>
              <a:rPr b="1" lang="pt-BR" sz="1100">
                <a:solidFill>
                  <a:srgbClr val="64C4D8"/>
                </a:solidFill>
                <a:latin typeface="Verdana"/>
                <a:ea typeface="Verdana"/>
                <a:cs typeface="Verdana"/>
                <a:sym typeface="Verdana"/>
              </a:rPr>
              <a:t>Conteúdo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3"/>
          <p:cNvSpPr txBox="1"/>
          <p:nvPr/>
        </p:nvSpPr>
        <p:spPr>
          <a:xfrm>
            <a:off x="5135537" y="2643387"/>
            <a:ext cx="16716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4194"/>
              </a:buClr>
              <a:buSzPts val="1100"/>
              <a:buFont typeface="Verdana"/>
              <a:buNone/>
            </a:pPr>
            <a:r>
              <a:rPr b="1" lang="pt-BR" sz="1100">
                <a:solidFill>
                  <a:srgbClr val="6B4194"/>
                </a:solidFill>
                <a:latin typeface="Verdana"/>
                <a:ea typeface="Verdana"/>
                <a:cs typeface="Verdana"/>
                <a:sym typeface="Verdana"/>
              </a:rPr>
              <a:t>Aprender fazendo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3"/>
          <p:cNvSpPr/>
          <p:nvPr/>
        </p:nvSpPr>
        <p:spPr>
          <a:xfrm>
            <a:off x="111375" y="1856725"/>
            <a:ext cx="2246700" cy="160200"/>
          </a:xfrm>
          <a:prstGeom prst="chevron">
            <a:avLst>
              <a:gd fmla="val 20560" name="adj"/>
            </a:avLst>
          </a:prstGeom>
          <a:solidFill>
            <a:srgbClr val="F331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3"/>
          <p:cNvSpPr/>
          <p:nvPr/>
        </p:nvSpPr>
        <p:spPr>
          <a:xfrm>
            <a:off x="2378572" y="1850375"/>
            <a:ext cx="2179800" cy="160200"/>
          </a:xfrm>
          <a:prstGeom prst="chevron">
            <a:avLst>
              <a:gd fmla="val 20560" name="adj"/>
            </a:avLst>
          </a:prstGeom>
          <a:solidFill>
            <a:srgbClr val="64C4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33"/>
          <p:cNvSpPr/>
          <p:nvPr/>
        </p:nvSpPr>
        <p:spPr>
          <a:xfrm>
            <a:off x="4564424" y="1847825"/>
            <a:ext cx="2358600" cy="160200"/>
          </a:xfrm>
          <a:prstGeom prst="chevron">
            <a:avLst>
              <a:gd fmla="val 20560" name="adj"/>
            </a:avLst>
          </a:prstGeom>
          <a:solidFill>
            <a:srgbClr val="6B41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3"/>
          <p:cNvSpPr/>
          <p:nvPr/>
        </p:nvSpPr>
        <p:spPr>
          <a:xfrm>
            <a:off x="1422338" y="1891349"/>
            <a:ext cx="66600" cy="6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33"/>
          <p:cNvSpPr/>
          <p:nvPr/>
        </p:nvSpPr>
        <p:spPr>
          <a:xfrm>
            <a:off x="3687187" y="1894787"/>
            <a:ext cx="68400" cy="6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3"/>
          <p:cNvSpPr/>
          <p:nvPr/>
        </p:nvSpPr>
        <p:spPr>
          <a:xfrm>
            <a:off x="5937125" y="1889362"/>
            <a:ext cx="68400" cy="6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33"/>
          <p:cNvSpPr/>
          <p:nvPr/>
        </p:nvSpPr>
        <p:spPr>
          <a:xfrm>
            <a:off x="1239788" y="2184600"/>
            <a:ext cx="431700" cy="431700"/>
          </a:xfrm>
          <a:prstGeom prst="ellipse">
            <a:avLst/>
          </a:prstGeom>
          <a:solidFill>
            <a:srgbClr val="F331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3"/>
          <p:cNvSpPr/>
          <p:nvPr/>
        </p:nvSpPr>
        <p:spPr>
          <a:xfrm>
            <a:off x="5749800" y="2164000"/>
            <a:ext cx="431700" cy="431700"/>
          </a:xfrm>
          <a:prstGeom prst="ellipse">
            <a:avLst/>
          </a:prstGeom>
          <a:solidFill>
            <a:srgbClr val="6B41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2" name="Google Shape;472;p33"/>
          <p:cNvCxnSpPr/>
          <p:nvPr/>
        </p:nvCxnSpPr>
        <p:spPr>
          <a:xfrm flipH="1">
            <a:off x="1455775" y="1989337"/>
            <a:ext cx="1500" cy="195300"/>
          </a:xfrm>
          <a:prstGeom prst="straightConnector1">
            <a:avLst/>
          </a:prstGeom>
          <a:noFill/>
          <a:ln cap="flat" cmpd="sng" w="12700">
            <a:solidFill>
              <a:srgbClr val="F3313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3" name="Google Shape;473;p33"/>
          <p:cNvCxnSpPr/>
          <p:nvPr/>
        </p:nvCxnSpPr>
        <p:spPr>
          <a:xfrm flipH="1">
            <a:off x="3720596" y="1990063"/>
            <a:ext cx="3300" cy="193800"/>
          </a:xfrm>
          <a:prstGeom prst="straightConnector1">
            <a:avLst/>
          </a:prstGeom>
          <a:noFill/>
          <a:ln cap="flat" cmpd="sng" w="12700">
            <a:solidFill>
              <a:srgbClr val="64C4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4" name="Google Shape;474;p33"/>
          <p:cNvCxnSpPr/>
          <p:nvPr/>
        </p:nvCxnSpPr>
        <p:spPr>
          <a:xfrm flipH="1">
            <a:off x="5968962" y="1987787"/>
            <a:ext cx="1500" cy="195300"/>
          </a:xfrm>
          <a:prstGeom prst="straightConnector1">
            <a:avLst/>
          </a:prstGeom>
          <a:noFill/>
          <a:ln cap="flat" cmpd="sng" w="12700">
            <a:solidFill>
              <a:srgbClr val="6B4194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75" name="Google Shape;475;p33"/>
          <p:cNvGrpSpPr/>
          <p:nvPr/>
        </p:nvGrpSpPr>
        <p:grpSpPr>
          <a:xfrm>
            <a:off x="3501112" y="2186262"/>
            <a:ext cx="433500" cy="433500"/>
            <a:chOff x="4370212" y="3024462"/>
            <a:chExt cx="433500" cy="433500"/>
          </a:xfrm>
        </p:grpSpPr>
        <p:sp>
          <p:nvSpPr>
            <p:cNvPr id="476" name="Google Shape;476;p33"/>
            <p:cNvSpPr/>
            <p:nvPr/>
          </p:nvSpPr>
          <p:spPr>
            <a:xfrm>
              <a:off x="4370212" y="3024462"/>
              <a:ext cx="433500" cy="433500"/>
            </a:xfrm>
            <a:prstGeom prst="ellipse">
              <a:avLst/>
            </a:prstGeom>
            <a:solidFill>
              <a:srgbClr val="64C4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credito.png" id="477" name="Google Shape;477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28162" y="3084925"/>
              <a:ext cx="330200" cy="304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money.png" id="478" name="Google Shape;47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4694" y="2246813"/>
            <a:ext cx="261900" cy="2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3"/>
          <p:cNvSpPr/>
          <p:nvPr/>
        </p:nvSpPr>
        <p:spPr>
          <a:xfrm>
            <a:off x="111374" y="3061075"/>
            <a:ext cx="2246700" cy="160200"/>
          </a:xfrm>
          <a:prstGeom prst="chevron">
            <a:avLst>
              <a:gd fmla="val 20560" name="adj"/>
            </a:avLst>
          </a:prstGeom>
          <a:solidFill>
            <a:srgbClr val="64C4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3"/>
          <p:cNvSpPr/>
          <p:nvPr/>
        </p:nvSpPr>
        <p:spPr>
          <a:xfrm>
            <a:off x="2371748" y="3067426"/>
            <a:ext cx="2179800" cy="160200"/>
          </a:xfrm>
          <a:prstGeom prst="chevron">
            <a:avLst>
              <a:gd fmla="val 20560" name="adj"/>
            </a:avLst>
          </a:prstGeom>
          <a:solidFill>
            <a:srgbClr val="6B41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1" name="Google Shape;481;p33"/>
          <p:cNvGrpSpPr/>
          <p:nvPr/>
        </p:nvGrpSpPr>
        <p:grpSpPr>
          <a:xfrm>
            <a:off x="4564665" y="3067423"/>
            <a:ext cx="2358770" cy="160200"/>
            <a:chOff x="5979443" y="2389625"/>
            <a:chExt cx="2715600" cy="160200"/>
          </a:xfrm>
        </p:grpSpPr>
        <p:sp>
          <p:nvSpPr>
            <p:cNvPr id="482" name="Google Shape;482;p33"/>
            <p:cNvSpPr/>
            <p:nvPr/>
          </p:nvSpPr>
          <p:spPr>
            <a:xfrm>
              <a:off x="5979443" y="2389625"/>
              <a:ext cx="2715600" cy="160200"/>
            </a:xfrm>
            <a:prstGeom prst="chevron">
              <a:avLst>
                <a:gd fmla="val 20560" name="adj"/>
              </a:avLst>
            </a:prstGeom>
            <a:solidFill>
              <a:srgbClr val="F33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7290413" y="2424249"/>
              <a:ext cx="66600" cy="6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33"/>
          <p:cNvSpPr/>
          <p:nvPr/>
        </p:nvSpPr>
        <p:spPr>
          <a:xfrm>
            <a:off x="1418312" y="3105487"/>
            <a:ext cx="68400" cy="6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33"/>
          <p:cNvSpPr/>
          <p:nvPr/>
        </p:nvSpPr>
        <p:spPr>
          <a:xfrm>
            <a:off x="3744450" y="3100062"/>
            <a:ext cx="68400" cy="6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33"/>
          <p:cNvSpPr txBox="1"/>
          <p:nvPr/>
        </p:nvSpPr>
        <p:spPr>
          <a:xfrm>
            <a:off x="3067050" y="2801988"/>
            <a:ext cx="13335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Verdana"/>
              <a:buNone/>
            </a:pPr>
            <a:r>
              <a:rPr b="1" lang="pt-BR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10</a:t>
            </a:r>
            <a:r>
              <a:rPr b="1" i="0" lang="pt-BR" sz="1400" u="none" cap="none" strike="noStrik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 min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3"/>
          <p:cNvSpPr txBox="1"/>
          <p:nvPr/>
        </p:nvSpPr>
        <p:spPr>
          <a:xfrm>
            <a:off x="5304575" y="2803738"/>
            <a:ext cx="13335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Verdana"/>
              <a:buNone/>
            </a:pPr>
            <a:r>
              <a:rPr b="1" lang="pt-BR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35</a:t>
            </a:r>
            <a:r>
              <a:rPr b="1" i="0" lang="pt-BR" sz="1400" u="none" cap="none" strike="noStrik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 min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3"/>
          <p:cNvSpPr txBox="1"/>
          <p:nvPr/>
        </p:nvSpPr>
        <p:spPr>
          <a:xfrm>
            <a:off x="802225" y="2811313"/>
            <a:ext cx="13335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Verdana"/>
              <a:buNone/>
            </a:pPr>
            <a:r>
              <a:rPr b="1" i="0" lang="pt-BR" sz="1400" u="none" cap="none" strike="noStrik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10 min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7275" y="2247800"/>
            <a:ext cx="332425" cy="3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3"/>
          <p:cNvSpPr txBox="1"/>
          <p:nvPr/>
        </p:nvSpPr>
        <p:spPr>
          <a:xfrm>
            <a:off x="-498149" y="1495275"/>
            <a:ext cx="3953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08</a:t>
            </a:r>
            <a:r>
              <a:rPr b="0" i="0" lang="pt-BR" sz="1400" u="none" cap="none" strike="noStrik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00</a:t>
            </a:r>
            <a:r>
              <a:rPr b="0" i="0" lang="pt-BR" sz="1400" u="none" cap="none" strike="noStrik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08</a:t>
            </a:r>
            <a:r>
              <a:rPr b="0" i="0" lang="pt-BR" sz="1400" u="none" cap="none" strike="noStrik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endParaRPr b="0" i="0" sz="1400" u="none" cap="none" strike="noStrike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1" name="Google Shape;491;p33"/>
          <p:cNvSpPr txBox="1"/>
          <p:nvPr/>
        </p:nvSpPr>
        <p:spPr>
          <a:xfrm>
            <a:off x="3799675" y="1490650"/>
            <a:ext cx="4272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08:</a:t>
            </a: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20</a:t>
            </a:r>
            <a:r>
              <a:rPr b="0" i="0" lang="pt-BR" sz="1400" u="none" cap="none" strike="noStrik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08</a:t>
            </a:r>
            <a:r>
              <a:rPr b="0" i="0" lang="pt-BR" sz="1400" u="none" cap="none" strike="noStrik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55</a:t>
            </a:r>
            <a:endParaRPr b="0" i="0" sz="1400" u="none" cap="none" strike="noStrike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2" name="Google Shape;492;p33"/>
          <p:cNvSpPr/>
          <p:nvPr/>
        </p:nvSpPr>
        <p:spPr>
          <a:xfrm>
            <a:off x="111375" y="1843075"/>
            <a:ext cx="2246700" cy="1218000"/>
          </a:xfrm>
          <a:prstGeom prst="rect">
            <a:avLst/>
          </a:prstGeom>
          <a:solidFill>
            <a:srgbClr val="FFFFFF">
              <a:alpha val="5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3"/>
          <p:cNvSpPr txBox="1"/>
          <p:nvPr/>
        </p:nvSpPr>
        <p:spPr>
          <a:xfrm>
            <a:off x="7497737" y="2643387"/>
            <a:ext cx="16716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4194"/>
              </a:buClr>
              <a:buSzPts val="1100"/>
              <a:buFont typeface="Verdana"/>
              <a:buNone/>
            </a:pPr>
            <a:r>
              <a:rPr b="1" lang="pt-BR" sz="1100">
                <a:solidFill>
                  <a:srgbClr val="6B4194"/>
                </a:solidFill>
                <a:latin typeface="Verdana"/>
                <a:ea typeface="Verdana"/>
                <a:cs typeface="Verdana"/>
                <a:sym typeface="Verdana"/>
              </a:rPr>
              <a:t>Next Steps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3"/>
          <p:cNvSpPr/>
          <p:nvPr/>
        </p:nvSpPr>
        <p:spPr>
          <a:xfrm>
            <a:off x="6926625" y="1847825"/>
            <a:ext cx="2186700" cy="160200"/>
          </a:xfrm>
          <a:prstGeom prst="chevron">
            <a:avLst>
              <a:gd fmla="val 20560" name="adj"/>
            </a:avLst>
          </a:prstGeom>
          <a:solidFill>
            <a:srgbClr val="6B41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33"/>
          <p:cNvSpPr/>
          <p:nvPr/>
        </p:nvSpPr>
        <p:spPr>
          <a:xfrm>
            <a:off x="8299325" y="1889362"/>
            <a:ext cx="68400" cy="6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33"/>
          <p:cNvSpPr/>
          <p:nvPr/>
        </p:nvSpPr>
        <p:spPr>
          <a:xfrm>
            <a:off x="8112000" y="2164000"/>
            <a:ext cx="431700" cy="431700"/>
          </a:xfrm>
          <a:prstGeom prst="ellipse">
            <a:avLst/>
          </a:prstGeom>
          <a:solidFill>
            <a:srgbClr val="6B41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7" name="Google Shape;497;p33"/>
          <p:cNvCxnSpPr/>
          <p:nvPr/>
        </p:nvCxnSpPr>
        <p:spPr>
          <a:xfrm flipH="1">
            <a:off x="8331162" y="1987787"/>
            <a:ext cx="1500" cy="195300"/>
          </a:xfrm>
          <a:prstGeom prst="straightConnector1">
            <a:avLst/>
          </a:prstGeom>
          <a:noFill/>
          <a:ln cap="flat" cmpd="sng" w="12700">
            <a:solidFill>
              <a:srgbClr val="6B419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money.png" id="498" name="Google Shape;49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6894" y="2246813"/>
            <a:ext cx="261900" cy="26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" name="Google Shape;499;p33"/>
          <p:cNvGrpSpPr/>
          <p:nvPr/>
        </p:nvGrpSpPr>
        <p:grpSpPr>
          <a:xfrm>
            <a:off x="6926657" y="3067425"/>
            <a:ext cx="2186601" cy="160200"/>
            <a:chOff x="5979443" y="2389625"/>
            <a:chExt cx="2715600" cy="160200"/>
          </a:xfrm>
        </p:grpSpPr>
        <p:sp>
          <p:nvSpPr>
            <p:cNvPr id="500" name="Google Shape;500;p33"/>
            <p:cNvSpPr/>
            <p:nvPr/>
          </p:nvSpPr>
          <p:spPr>
            <a:xfrm>
              <a:off x="5979443" y="2389625"/>
              <a:ext cx="2715600" cy="160200"/>
            </a:xfrm>
            <a:prstGeom prst="chevron">
              <a:avLst>
                <a:gd fmla="val 20560" name="adj"/>
              </a:avLst>
            </a:prstGeom>
            <a:solidFill>
              <a:srgbClr val="F33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7290413" y="2424249"/>
              <a:ext cx="66600" cy="6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2" name="Google Shape;502;p33"/>
          <p:cNvSpPr txBox="1"/>
          <p:nvPr/>
        </p:nvSpPr>
        <p:spPr>
          <a:xfrm>
            <a:off x="7666775" y="2803738"/>
            <a:ext cx="13335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Verdana"/>
              <a:buNone/>
            </a:pPr>
            <a:r>
              <a:rPr b="1" i="0" lang="pt-BR" sz="1400" u="none" cap="none" strike="noStrik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5 min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3"/>
          <p:cNvSpPr txBox="1"/>
          <p:nvPr/>
        </p:nvSpPr>
        <p:spPr>
          <a:xfrm>
            <a:off x="5851525" y="1490655"/>
            <a:ext cx="49356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08:</a:t>
            </a: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55</a:t>
            </a:r>
            <a:r>
              <a:rPr b="0" i="0" lang="pt-BR" sz="1400" u="none" cap="none" strike="noStrik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09</a:t>
            </a:r>
            <a:r>
              <a:rPr b="0" i="0" lang="pt-BR" sz="1400" u="none" cap="none" strike="noStrik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00</a:t>
            </a:r>
            <a:endParaRPr b="0" i="0" sz="1400" u="none" cap="none" strike="noStrike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4" name="Google Shape;504;p33"/>
          <p:cNvSpPr txBox="1"/>
          <p:nvPr/>
        </p:nvSpPr>
        <p:spPr>
          <a:xfrm>
            <a:off x="437575" y="563675"/>
            <a:ext cx="821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Estrutura dos </a:t>
            </a:r>
            <a:r>
              <a:rPr b="1" lang="pt-BR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ENCONTROS (Matutino) </a:t>
            </a:r>
            <a:endParaRPr b="1" sz="2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5" name="Google Shape;505;p33"/>
          <p:cNvPicPr preferRelativeResize="0"/>
          <p:nvPr/>
        </p:nvPicPr>
        <p:blipFill>
          <a:blip r:embed="rId6">
            <a:alphaModFix amt="31000"/>
          </a:blip>
          <a:stretch>
            <a:fillRect/>
          </a:stretch>
        </p:blipFill>
        <p:spPr>
          <a:xfrm rot="-5400000">
            <a:off x="8336300" y="386575"/>
            <a:ext cx="1161500" cy="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2588" y="4847351"/>
            <a:ext cx="1219275" cy="26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7675" y="0"/>
            <a:ext cx="6900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 txBox="1"/>
          <p:nvPr/>
        </p:nvSpPr>
        <p:spPr>
          <a:xfrm>
            <a:off x="753100" y="555425"/>
            <a:ext cx="4497900" cy="26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Elevator Pitch:</a:t>
            </a:r>
            <a:endParaRPr sz="2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Para as</a:t>
            </a:r>
            <a:r>
              <a:rPr lang="pt-BR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pessoas </a:t>
            </a:r>
            <a:br>
              <a:rPr lang="pt-BR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pt-BR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que tem </a:t>
            </a:r>
            <a:r>
              <a:rPr lang="pt-BR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vontade de trabalhar com desenvolvimento de software,</a:t>
            </a:r>
            <a:br>
              <a:rPr lang="pt-BR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pt-BR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pt-BR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programar.com.vc</a:t>
            </a:r>
            <a:br>
              <a:rPr lang="pt-BR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pt-BR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é um</a:t>
            </a:r>
            <a:r>
              <a:rPr lang="pt-BR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programa educacional </a:t>
            </a:r>
            <a:br>
              <a:rPr lang="pt-BR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pt-BR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que</a:t>
            </a:r>
            <a:r>
              <a:rPr lang="pt-BR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te ensina através da prática como é ser programador em uma empresa de software. </a:t>
            </a:r>
            <a:br>
              <a:rPr lang="pt-BR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pt-BR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Ao contrário das</a:t>
            </a:r>
            <a:r>
              <a:rPr lang="pt-BR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faculdades tradicionais e cursos que te ensinam tecnologia </a:t>
            </a:r>
            <a:br>
              <a:rPr lang="pt-BR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pt-BR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 serviço</a:t>
            </a:r>
            <a:r>
              <a:rPr lang="pt-BR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tem como objetivo te ensinar a aprender através de desafios práticos de programação, conteúdo direcionado às práticas e mentoria.</a:t>
            </a:r>
            <a:endParaRPr sz="16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6"/>
          <p:cNvSpPr txBox="1"/>
          <p:nvPr/>
        </p:nvSpPr>
        <p:spPr>
          <a:xfrm>
            <a:off x="7890950" y="2343150"/>
            <a:ext cx="740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+</a:t>
            </a:r>
            <a:endParaRPr sz="3400"/>
          </a:p>
        </p:txBody>
      </p: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6525" y="3020250"/>
            <a:ext cx="1716927" cy="5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4349" y="1245649"/>
            <a:ext cx="1145150" cy="114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4"/>
          <p:cNvSpPr txBox="1"/>
          <p:nvPr/>
        </p:nvSpPr>
        <p:spPr>
          <a:xfrm>
            <a:off x="1279525" y="1490655"/>
            <a:ext cx="49356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r>
              <a:rPr b="0" i="0" lang="pt-BR" sz="1400" u="none" cap="none" strike="noStrik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r>
              <a:rPr b="0" i="0" lang="pt-BR" sz="1400" u="none" cap="none" strike="noStrik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19</a:t>
            </a:r>
            <a:r>
              <a:rPr b="0" i="0" lang="pt-BR" sz="1400" u="none" cap="none" strike="noStrik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20</a:t>
            </a:r>
            <a:endParaRPr b="0" i="0" sz="1400" u="none" cap="none" strike="noStrike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2" name="Google Shape;512;p34"/>
          <p:cNvSpPr txBox="1"/>
          <p:nvPr/>
        </p:nvSpPr>
        <p:spPr>
          <a:xfrm>
            <a:off x="633363" y="2643387"/>
            <a:ext cx="16716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3139"/>
              </a:buClr>
              <a:buSzPts val="1100"/>
              <a:buFont typeface="Verdana"/>
              <a:buNone/>
            </a:pPr>
            <a:r>
              <a:rPr b="1" i="0" lang="pt-BR" sz="1100" u="none" cap="none" strike="noStrike">
                <a:solidFill>
                  <a:srgbClr val="F33139"/>
                </a:solidFill>
                <a:latin typeface="Verdana"/>
                <a:ea typeface="Verdana"/>
                <a:cs typeface="Verdana"/>
                <a:sym typeface="Verdana"/>
              </a:rPr>
              <a:t>Revisão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4"/>
          <p:cNvSpPr txBox="1"/>
          <p:nvPr/>
        </p:nvSpPr>
        <p:spPr>
          <a:xfrm>
            <a:off x="2628025" y="2643375"/>
            <a:ext cx="2186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4D8"/>
              </a:buClr>
              <a:buSzPts val="1100"/>
              <a:buFont typeface="Verdana"/>
              <a:buNone/>
            </a:pPr>
            <a:r>
              <a:rPr b="1" lang="pt-BR" sz="1100">
                <a:solidFill>
                  <a:srgbClr val="64C4D8"/>
                </a:solidFill>
                <a:latin typeface="Verdana"/>
                <a:ea typeface="Verdana"/>
                <a:cs typeface="Verdana"/>
                <a:sym typeface="Verdana"/>
              </a:rPr>
              <a:t>Conteúdo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4"/>
          <p:cNvSpPr txBox="1"/>
          <p:nvPr/>
        </p:nvSpPr>
        <p:spPr>
          <a:xfrm>
            <a:off x="5135537" y="2643387"/>
            <a:ext cx="16716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4194"/>
              </a:buClr>
              <a:buSzPts val="1100"/>
              <a:buFont typeface="Verdana"/>
              <a:buNone/>
            </a:pPr>
            <a:r>
              <a:rPr b="1" lang="pt-BR" sz="1100">
                <a:solidFill>
                  <a:srgbClr val="6B4194"/>
                </a:solidFill>
                <a:latin typeface="Verdana"/>
                <a:ea typeface="Verdana"/>
                <a:cs typeface="Verdana"/>
                <a:sym typeface="Verdana"/>
              </a:rPr>
              <a:t>Aprender fazendo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4"/>
          <p:cNvSpPr/>
          <p:nvPr/>
        </p:nvSpPr>
        <p:spPr>
          <a:xfrm>
            <a:off x="111375" y="1856725"/>
            <a:ext cx="2246700" cy="160200"/>
          </a:xfrm>
          <a:prstGeom prst="chevron">
            <a:avLst>
              <a:gd fmla="val 20560" name="adj"/>
            </a:avLst>
          </a:prstGeom>
          <a:solidFill>
            <a:srgbClr val="F331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34"/>
          <p:cNvSpPr/>
          <p:nvPr/>
        </p:nvSpPr>
        <p:spPr>
          <a:xfrm>
            <a:off x="2378572" y="1850375"/>
            <a:ext cx="2179800" cy="160200"/>
          </a:xfrm>
          <a:prstGeom prst="chevron">
            <a:avLst>
              <a:gd fmla="val 20560" name="adj"/>
            </a:avLst>
          </a:prstGeom>
          <a:solidFill>
            <a:srgbClr val="64C4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34"/>
          <p:cNvSpPr/>
          <p:nvPr/>
        </p:nvSpPr>
        <p:spPr>
          <a:xfrm>
            <a:off x="4564424" y="1847825"/>
            <a:ext cx="2358600" cy="160200"/>
          </a:xfrm>
          <a:prstGeom prst="chevron">
            <a:avLst>
              <a:gd fmla="val 20560" name="adj"/>
            </a:avLst>
          </a:prstGeom>
          <a:solidFill>
            <a:srgbClr val="6B41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34"/>
          <p:cNvSpPr/>
          <p:nvPr/>
        </p:nvSpPr>
        <p:spPr>
          <a:xfrm>
            <a:off x="1422338" y="1891349"/>
            <a:ext cx="66600" cy="6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4"/>
          <p:cNvSpPr/>
          <p:nvPr/>
        </p:nvSpPr>
        <p:spPr>
          <a:xfrm>
            <a:off x="3687187" y="1894787"/>
            <a:ext cx="68400" cy="6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34"/>
          <p:cNvSpPr/>
          <p:nvPr/>
        </p:nvSpPr>
        <p:spPr>
          <a:xfrm>
            <a:off x="5937125" y="1889362"/>
            <a:ext cx="68400" cy="6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34"/>
          <p:cNvSpPr/>
          <p:nvPr/>
        </p:nvSpPr>
        <p:spPr>
          <a:xfrm>
            <a:off x="1239788" y="2184600"/>
            <a:ext cx="431700" cy="431700"/>
          </a:xfrm>
          <a:prstGeom prst="ellipse">
            <a:avLst/>
          </a:prstGeom>
          <a:solidFill>
            <a:srgbClr val="F331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34"/>
          <p:cNvSpPr/>
          <p:nvPr/>
        </p:nvSpPr>
        <p:spPr>
          <a:xfrm>
            <a:off x="5749800" y="2164000"/>
            <a:ext cx="431700" cy="431700"/>
          </a:xfrm>
          <a:prstGeom prst="ellipse">
            <a:avLst/>
          </a:prstGeom>
          <a:solidFill>
            <a:srgbClr val="6B41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3" name="Google Shape;523;p34"/>
          <p:cNvCxnSpPr/>
          <p:nvPr/>
        </p:nvCxnSpPr>
        <p:spPr>
          <a:xfrm flipH="1">
            <a:off x="1455775" y="1989337"/>
            <a:ext cx="1500" cy="195300"/>
          </a:xfrm>
          <a:prstGeom prst="straightConnector1">
            <a:avLst/>
          </a:prstGeom>
          <a:noFill/>
          <a:ln cap="flat" cmpd="sng" w="12700">
            <a:solidFill>
              <a:srgbClr val="F3313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4" name="Google Shape;524;p34"/>
          <p:cNvCxnSpPr/>
          <p:nvPr/>
        </p:nvCxnSpPr>
        <p:spPr>
          <a:xfrm flipH="1">
            <a:off x="3720596" y="1990063"/>
            <a:ext cx="3300" cy="193800"/>
          </a:xfrm>
          <a:prstGeom prst="straightConnector1">
            <a:avLst/>
          </a:prstGeom>
          <a:noFill/>
          <a:ln cap="flat" cmpd="sng" w="12700">
            <a:solidFill>
              <a:srgbClr val="64C4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5" name="Google Shape;525;p34"/>
          <p:cNvCxnSpPr/>
          <p:nvPr/>
        </p:nvCxnSpPr>
        <p:spPr>
          <a:xfrm flipH="1">
            <a:off x="5968962" y="1987787"/>
            <a:ext cx="1500" cy="195300"/>
          </a:xfrm>
          <a:prstGeom prst="straightConnector1">
            <a:avLst/>
          </a:prstGeom>
          <a:noFill/>
          <a:ln cap="flat" cmpd="sng" w="12700">
            <a:solidFill>
              <a:srgbClr val="6B4194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26" name="Google Shape;526;p34"/>
          <p:cNvGrpSpPr/>
          <p:nvPr/>
        </p:nvGrpSpPr>
        <p:grpSpPr>
          <a:xfrm>
            <a:off x="3501112" y="2186262"/>
            <a:ext cx="433500" cy="433500"/>
            <a:chOff x="4370212" y="3024462"/>
            <a:chExt cx="433500" cy="433500"/>
          </a:xfrm>
        </p:grpSpPr>
        <p:sp>
          <p:nvSpPr>
            <p:cNvPr id="527" name="Google Shape;527;p34"/>
            <p:cNvSpPr/>
            <p:nvPr/>
          </p:nvSpPr>
          <p:spPr>
            <a:xfrm>
              <a:off x="4370212" y="3024462"/>
              <a:ext cx="433500" cy="433500"/>
            </a:xfrm>
            <a:prstGeom prst="ellipse">
              <a:avLst/>
            </a:prstGeom>
            <a:solidFill>
              <a:srgbClr val="64C4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credito.png" id="528" name="Google Shape;528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28162" y="3084925"/>
              <a:ext cx="330200" cy="304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money.png" id="529" name="Google Shape;52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4694" y="2246813"/>
            <a:ext cx="261900" cy="2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4"/>
          <p:cNvSpPr/>
          <p:nvPr/>
        </p:nvSpPr>
        <p:spPr>
          <a:xfrm>
            <a:off x="111374" y="3061075"/>
            <a:ext cx="2246700" cy="160200"/>
          </a:xfrm>
          <a:prstGeom prst="chevron">
            <a:avLst>
              <a:gd fmla="val 20560" name="adj"/>
            </a:avLst>
          </a:prstGeom>
          <a:solidFill>
            <a:srgbClr val="64C4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34"/>
          <p:cNvSpPr/>
          <p:nvPr/>
        </p:nvSpPr>
        <p:spPr>
          <a:xfrm>
            <a:off x="2371748" y="3067426"/>
            <a:ext cx="2179800" cy="160200"/>
          </a:xfrm>
          <a:prstGeom prst="chevron">
            <a:avLst>
              <a:gd fmla="val 20560" name="adj"/>
            </a:avLst>
          </a:prstGeom>
          <a:solidFill>
            <a:srgbClr val="6B41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2" name="Google Shape;532;p34"/>
          <p:cNvGrpSpPr/>
          <p:nvPr/>
        </p:nvGrpSpPr>
        <p:grpSpPr>
          <a:xfrm>
            <a:off x="4564665" y="3067423"/>
            <a:ext cx="2358770" cy="160200"/>
            <a:chOff x="5979443" y="2389625"/>
            <a:chExt cx="2715600" cy="160200"/>
          </a:xfrm>
        </p:grpSpPr>
        <p:sp>
          <p:nvSpPr>
            <p:cNvPr id="533" name="Google Shape;533;p34"/>
            <p:cNvSpPr/>
            <p:nvPr/>
          </p:nvSpPr>
          <p:spPr>
            <a:xfrm>
              <a:off x="5979443" y="2389625"/>
              <a:ext cx="2715600" cy="160200"/>
            </a:xfrm>
            <a:prstGeom prst="chevron">
              <a:avLst>
                <a:gd fmla="val 20560" name="adj"/>
              </a:avLst>
            </a:prstGeom>
            <a:solidFill>
              <a:srgbClr val="F33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7290413" y="2424249"/>
              <a:ext cx="66600" cy="6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5" name="Google Shape;535;p34"/>
          <p:cNvSpPr/>
          <p:nvPr/>
        </p:nvSpPr>
        <p:spPr>
          <a:xfrm>
            <a:off x="1418312" y="3105487"/>
            <a:ext cx="68400" cy="6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34"/>
          <p:cNvSpPr/>
          <p:nvPr/>
        </p:nvSpPr>
        <p:spPr>
          <a:xfrm>
            <a:off x="3744450" y="3100062"/>
            <a:ext cx="68400" cy="6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34"/>
          <p:cNvSpPr txBox="1"/>
          <p:nvPr/>
        </p:nvSpPr>
        <p:spPr>
          <a:xfrm>
            <a:off x="3067050" y="2801988"/>
            <a:ext cx="13335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Verdana"/>
              <a:buNone/>
            </a:pPr>
            <a:r>
              <a:rPr b="1" lang="pt-BR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10</a:t>
            </a:r>
            <a:r>
              <a:rPr b="1" i="0" lang="pt-BR" sz="1400" u="none" cap="none" strike="noStrik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 min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4"/>
          <p:cNvSpPr txBox="1"/>
          <p:nvPr/>
        </p:nvSpPr>
        <p:spPr>
          <a:xfrm>
            <a:off x="5304575" y="2803738"/>
            <a:ext cx="13335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Verdana"/>
              <a:buNone/>
            </a:pPr>
            <a:r>
              <a:rPr b="1" lang="pt-BR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35</a:t>
            </a:r>
            <a:r>
              <a:rPr b="1" i="0" lang="pt-BR" sz="1400" u="none" cap="none" strike="noStrik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 min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4"/>
          <p:cNvSpPr txBox="1"/>
          <p:nvPr/>
        </p:nvSpPr>
        <p:spPr>
          <a:xfrm>
            <a:off x="802225" y="2811313"/>
            <a:ext cx="13335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Verdana"/>
              <a:buNone/>
            </a:pPr>
            <a:r>
              <a:rPr b="1" i="0" lang="pt-BR" sz="1400" u="none" cap="none" strike="noStrik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10 min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7275" y="2247800"/>
            <a:ext cx="332425" cy="3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4"/>
          <p:cNvSpPr txBox="1"/>
          <p:nvPr/>
        </p:nvSpPr>
        <p:spPr>
          <a:xfrm>
            <a:off x="-498149" y="1495275"/>
            <a:ext cx="3953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r>
              <a:rPr b="0" i="0" lang="pt-BR" sz="1400" u="none" cap="none" strike="noStrik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00</a:t>
            </a:r>
            <a:r>
              <a:rPr b="0" i="0" lang="pt-BR" sz="1400" u="none" cap="none" strike="noStrik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r>
              <a:rPr b="0" i="0" lang="pt-BR" sz="1400" u="none" cap="none" strike="noStrik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endParaRPr b="0" i="0" sz="1400" u="none" cap="none" strike="noStrike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2" name="Google Shape;542;p34"/>
          <p:cNvSpPr txBox="1"/>
          <p:nvPr/>
        </p:nvSpPr>
        <p:spPr>
          <a:xfrm>
            <a:off x="3799675" y="1490650"/>
            <a:ext cx="4272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19</a:t>
            </a:r>
            <a:r>
              <a:rPr b="0" i="0" lang="pt-BR" sz="1400" u="none" cap="none" strike="noStrik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20</a:t>
            </a:r>
            <a:r>
              <a:rPr b="0" i="0" lang="pt-BR" sz="1400" u="none" cap="none" strike="noStrik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19</a:t>
            </a:r>
            <a:r>
              <a:rPr b="0" i="0" lang="pt-BR" sz="1400" u="none" cap="none" strike="noStrik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55</a:t>
            </a:r>
            <a:endParaRPr b="0" i="0" sz="1400" u="none" cap="none" strike="noStrike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3" name="Google Shape;543;p34"/>
          <p:cNvSpPr/>
          <p:nvPr/>
        </p:nvSpPr>
        <p:spPr>
          <a:xfrm>
            <a:off x="111375" y="1843075"/>
            <a:ext cx="2246700" cy="1218000"/>
          </a:xfrm>
          <a:prstGeom prst="rect">
            <a:avLst/>
          </a:prstGeom>
          <a:solidFill>
            <a:srgbClr val="FFFFFF">
              <a:alpha val="5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34"/>
          <p:cNvSpPr txBox="1"/>
          <p:nvPr/>
        </p:nvSpPr>
        <p:spPr>
          <a:xfrm>
            <a:off x="7497737" y="2643387"/>
            <a:ext cx="16716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4194"/>
              </a:buClr>
              <a:buSzPts val="1100"/>
              <a:buFont typeface="Verdana"/>
              <a:buNone/>
            </a:pPr>
            <a:r>
              <a:rPr b="1" lang="pt-BR" sz="1100">
                <a:solidFill>
                  <a:srgbClr val="6B4194"/>
                </a:solidFill>
                <a:latin typeface="Verdana"/>
                <a:ea typeface="Verdana"/>
                <a:cs typeface="Verdana"/>
                <a:sym typeface="Verdana"/>
              </a:rPr>
              <a:t>Next Steps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34"/>
          <p:cNvSpPr/>
          <p:nvPr/>
        </p:nvSpPr>
        <p:spPr>
          <a:xfrm>
            <a:off x="6926625" y="1847825"/>
            <a:ext cx="2186700" cy="160200"/>
          </a:xfrm>
          <a:prstGeom prst="chevron">
            <a:avLst>
              <a:gd fmla="val 20560" name="adj"/>
            </a:avLst>
          </a:prstGeom>
          <a:solidFill>
            <a:srgbClr val="6B41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34"/>
          <p:cNvSpPr/>
          <p:nvPr/>
        </p:nvSpPr>
        <p:spPr>
          <a:xfrm>
            <a:off x="8299325" y="1889362"/>
            <a:ext cx="68400" cy="6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34"/>
          <p:cNvSpPr/>
          <p:nvPr/>
        </p:nvSpPr>
        <p:spPr>
          <a:xfrm>
            <a:off x="8112000" y="2164000"/>
            <a:ext cx="431700" cy="431700"/>
          </a:xfrm>
          <a:prstGeom prst="ellipse">
            <a:avLst/>
          </a:prstGeom>
          <a:solidFill>
            <a:srgbClr val="6B41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8" name="Google Shape;548;p34"/>
          <p:cNvCxnSpPr/>
          <p:nvPr/>
        </p:nvCxnSpPr>
        <p:spPr>
          <a:xfrm flipH="1">
            <a:off x="8331162" y="1987787"/>
            <a:ext cx="1500" cy="195300"/>
          </a:xfrm>
          <a:prstGeom prst="straightConnector1">
            <a:avLst/>
          </a:prstGeom>
          <a:noFill/>
          <a:ln cap="flat" cmpd="sng" w="12700">
            <a:solidFill>
              <a:srgbClr val="6B419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money.png" id="549" name="Google Shape;54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6894" y="2246813"/>
            <a:ext cx="261900" cy="26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0" name="Google Shape;550;p34"/>
          <p:cNvGrpSpPr/>
          <p:nvPr/>
        </p:nvGrpSpPr>
        <p:grpSpPr>
          <a:xfrm>
            <a:off x="6926657" y="3067425"/>
            <a:ext cx="2186601" cy="160200"/>
            <a:chOff x="5979443" y="2389625"/>
            <a:chExt cx="2715600" cy="160200"/>
          </a:xfrm>
        </p:grpSpPr>
        <p:sp>
          <p:nvSpPr>
            <p:cNvPr id="551" name="Google Shape;551;p34"/>
            <p:cNvSpPr/>
            <p:nvPr/>
          </p:nvSpPr>
          <p:spPr>
            <a:xfrm>
              <a:off x="5979443" y="2389625"/>
              <a:ext cx="2715600" cy="160200"/>
            </a:xfrm>
            <a:prstGeom prst="chevron">
              <a:avLst>
                <a:gd fmla="val 20560" name="adj"/>
              </a:avLst>
            </a:prstGeom>
            <a:solidFill>
              <a:srgbClr val="F33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7290413" y="2424249"/>
              <a:ext cx="66600" cy="6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3" name="Google Shape;553;p34"/>
          <p:cNvSpPr txBox="1"/>
          <p:nvPr/>
        </p:nvSpPr>
        <p:spPr>
          <a:xfrm>
            <a:off x="7666775" y="2803738"/>
            <a:ext cx="13335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Verdana"/>
              <a:buNone/>
            </a:pPr>
            <a:r>
              <a:rPr b="1" i="0" lang="pt-BR" sz="1400" u="none" cap="none" strike="noStrik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5 min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4"/>
          <p:cNvSpPr txBox="1"/>
          <p:nvPr/>
        </p:nvSpPr>
        <p:spPr>
          <a:xfrm>
            <a:off x="5851525" y="1490655"/>
            <a:ext cx="49356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19</a:t>
            </a:r>
            <a:r>
              <a:rPr b="0" i="0" lang="pt-BR" sz="1400" u="none" cap="none" strike="noStrik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55</a:t>
            </a:r>
            <a:r>
              <a:rPr b="0" i="0" lang="pt-BR" sz="1400" u="none" cap="none" strike="noStrik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20</a:t>
            </a:r>
            <a:r>
              <a:rPr b="0" i="0" lang="pt-BR" sz="1400" u="none" cap="none" strike="noStrike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pt-BR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00</a:t>
            </a:r>
            <a:endParaRPr b="0" i="0" sz="1400" u="none" cap="none" strike="noStrike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5" name="Google Shape;555;p34"/>
          <p:cNvSpPr txBox="1"/>
          <p:nvPr/>
        </p:nvSpPr>
        <p:spPr>
          <a:xfrm>
            <a:off x="437575" y="563675"/>
            <a:ext cx="821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Estrutura dos </a:t>
            </a:r>
            <a:r>
              <a:rPr b="1" lang="pt-BR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ENCONTROS (Noturno) </a:t>
            </a:r>
            <a:endParaRPr b="1" sz="2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56" name="Google Shape;556;p34"/>
          <p:cNvPicPr preferRelativeResize="0"/>
          <p:nvPr/>
        </p:nvPicPr>
        <p:blipFill>
          <a:blip r:embed="rId6">
            <a:alphaModFix amt="31000"/>
          </a:blip>
          <a:stretch>
            <a:fillRect/>
          </a:stretch>
        </p:blipFill>
        <p:spPr>
          <a:xfrm rot="-5400000">
            <a:off x="8336300" y="386575"/>
            <a:ext cx="1161500" cy="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2588" y="4847351"/>
            <a:ext cx="1219275" cy="26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2" name="Google Shape;562;p35"/>
          <p:cNvCxnSpPr>
            <a:stCxn id="563" idx="3"/>
            <a:endCxn id="564" idx="2"/>
          </p:cNvCxnSpPr>
          <p:nvPr/>
        </p:nvCxnSpPr>
        <p:spPr>
          <a:xfrm flipH="1" rot="10800000">
            <a:off x="4878322" y="1988050"/>
            <a:ext cx="1779600" cy="208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4" name="Google Shape;564;p35"/>
          <p:cNvSpPr txBox="1"/>
          <p:nvPr/>
        </p:nvSpPr>
        <p:spPr>
          <a:xfrm>
            <a:off x="4596700" y="725875"/>
            <a:ext cx="4122300" cy="1262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pt-BR" sz="1000">
                <a:latin typeface="Nunito"/>
                <a:ea typeface="Nunito"/>
                <a:cs typeface="Nunito"/>
                <a:sym typeface="Nunito"/>
              </a:rPr>
              <a:t>Líder servidor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pt-BR" sz="1000">
                <a:latin typeface="Nunito"/>
                <a:ea typeface="Nunito"/>
                <a:cs typeface="Nunito"/>
                <a:sym typeface="Nunito"/>
              </a:rPr>
              <a:t>Facilitar etapas da metodologia de desenvolvimento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pt-BR" sz="1000">
                <a:latin typeface="Nunito"/>
                <a:ea typeface="Nunito"/>
                <a:cs typeface="Nunito"/>
                <a:sym typeface="Nunito"/>
              </a:rPr>
              <a:t>Garantir processos, 1:1, feedback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pt-BR" sz="1000">
                <a:latin typeface="Nunito"/>
                <a:ea typeface="Nunito"/>
                <a:cs typeface="Nunito"/>
                <a:sym typeface="Nunito"/>
              </a:rPr>
              <a:t>Administrar o backlog entre as Squads e os SQUADS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pt-BR" sz="1000">
                <a:latin typeface="Nunito"/>
                <a:ea typeface="Nunito"/>
                <a:cs typeface="Nunito"/>
                <a:sym typeface="Nunito"/>
              </a:rPr>
              <a:t>Promover discussões entre squads e time cliente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pt-BR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Disponibiliza e cuida do ambiente para desenvolvimento;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pt-BR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Orienta a geração de competências e habilidades Hard e Soft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65" name="Google Shape;565;p35"/>
          <p:cNvCxnSpPr>
            <a:stCxn id="566" idx="3"/>
            <a:endCxn id="567" idx="1"/>
          </p:cNvCxnSpPr>
          <p:nvPr/>
        </p:nvCxnSpPr>
        <p:spPr>
          <a:xfrm>
            <a:off x="5797570" y="3128173"/>
            <a:ext cx="801000" cy="27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/>
        </p:nvSpPr>
        <p:spPr>
          <a:xfrm>
            <a:off x="6598425" y="2153400"/>
            <a:ext cx="2344500" cy="249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pt-BR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Facilitar aprendizagem técnica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pt-BR" sz="1000">
                <a:latin typeface="Nunito"/>
                <a:ea typeface="Nunito"/>
                <a:cs typeface="Nunito"/>
                <a:sym typeface="Nunito"/>
              </a:rPr>
              <a:t>Garantir que as jornadas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pt-BR" sz="1000">
                <a:latin typeface="Nunito"/>
                <a:ea typeface="Nunito"/>
                <a:cs typeface="Nunito"/>
                <a:sym typeface="Nunito"/>
              </a:rPr>
              <a:t>Coleta métricas e melhorar o skill técnico dos devs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pt-BR" sz="1000">
                <a:latin typeface="Nunito"/>
                <a:ea typeface="Nunito"/>
                <a:cs typeface="Nunito"/>
                <a:sym typeface="Nunito"/>
              </a:rPr>
              <a:t>Ajudar a corrigir problemas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pt-BR" sz="1000">
                <a:latin typeface="Nunito"/>
                <a:ea typeface="Nunito"/>
                <a:cs typeface="Nunito"/>
                <a:sym typeface="Nunito"/>
              </a:rPr>
              <a:t>Explicar e sanar dúvidas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pt-BR" sz="1000">
                <a:latin typeface="Nunito"/>
                <a:ea typeface="Nunito"/>
                <a:cs typeface="Nunito"/>
                <a:sym typeface="Nunito"/>
              </a:rPr>
              <a:t>Promover debates sobre temas técnicos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pt-BR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Desenvolve componentes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pt-BR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Corrigir eventuais bugs ou problemas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pt-BR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Participa de decisões técnicas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pt-BR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Auxilia squads com dúvidas ou problemas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8" name="Google Shape;568;p35"/>
          <p:cNvSpPr/>
          <p:nvPr/>
        </p:nvSpPr>
        <p:spPr>
          <a:xfrm>
            <a:off x="4134699" y="2531032"/>
            <a:ext cx="1085100" cy="10911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35"/>
          <p:cNvSpPr/>
          <p:nvPr/>
        </p:nvSpPr>
        <p:spPr>
          <a:xfrm>
            <a:off x="5088370" y="2754506"/>
            <a:ext cx="47100" cy="50100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35"/>
          <p:cNvSpPr/>
          <p:nvPr/>
        </p:nvSpPr>
        <p:spPr>
          <a:xfrm>
            <a:off x="4640522" y="2512688"/>
            <a:ext cx="47100" cy="50100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35"/>
          <p:cNvSpPr/>
          <p:nvPr/>
        </p:nvSpPr>
        <p:spPr>
          <a:xfrm>
            <a:off x="4163259" y="3338390"/>
            <a:ext cx="47100" cy="50100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35"/>
          <p:cNvSpPr/>
          <p:nvPr/>
        </p:nvSpPr>
        <p:spPr>
          <a:xfrm>
            <a:off x="5146841" y="3294298"/>
            <a:ext cx="47100" cy="50100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35"/>
          <p:cNvSpPr/>
          <p:nvPr/>
        </p:nvSpPr>
        <p:spPr>
          <a:xfrm>
            <a:off x="4201622" y="2754506"/>
            <a:ext cx="47100" cy="50100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35"/>
          <p:cNvSpPr/>
          <p:nvPr/>
        </p:nvSpPr>
        <p:spPr>
          <a:xfrm>
            <a:off x="4640060" y="3631424"/>
            <a:ext cx="47100" cy="50100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35"/>
          <p:cNvSpPr txBox="1"/>
          <p:nvPr/>
        </p:nvSpPr>
        <p:spPr>
          <a:xfrm>
            <a:off x="4187855" y="2330900"/>
            <a:ext cx="10044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/>
              <a:t>Líder facilitador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ultado de imagem para &quot;Team member&quot; icon" id="566" name="Google Shape;56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8040" y="2927259"/>
            <a:ext cx="399531" cy="401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&quot;Team member&quot; icon" id="563" name="Google Shape;56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8791" y="1995337"/>
            <a:ext cx="399531" cy="401827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5"/>
          <p:cNvSpPr txBox="1"/>
          <p:nvPr/>
        </p:nvSpPr>
        <p:spPr>
          <a:xfrm>
            <a:off x="4272186" y="2963271"/>
            <a:ext cx="8715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Arial Black"/>
                <a:ea typeface="Arial Black"/>
                <a:cs typeface="Arial Black"/>
                <a:sym typeface="Arial Black"/>
              </a:rPr>
              <a:t>SQUAD</a:t>
            </a:r>
            <a:endParaRPr b="1" sz="1100"/>
          </a:p>
        </p:txBody>
      </p:sp>
      <p:sp>
        <p:nvSpPr>
          <p:cNvPr id="577" name="Google Shape;577;p35"/>
          <p:cNvSpPr txBox="1"/>
          <p:nvPr/>
        </p:nvSpPr>
        <p:spPr>
          <a:xfrm>
            <a:off x="5197113" y="3391663"/>
            <a:ext cx="8013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/>
              <a:t>Facilitador</a:t>
            </a:r>
            <a:endParaRPr sz="1000"/>
          </a:p>
        </p:txBody>
      </p:sp>
      <p:grpSp>
        <p:nvGrpSpPr>
          <p:cNvPr id="578" name="Google Shape;578;p35"/>
          <p:cNvGrpSpPr/>
          <p:nvPr/>
        </p:nvGrpSpPr>
        <p:grpSpPr>
          <a:xfrm>
            <a:off x="4134708" y="3755985"/>
            <a:ext cx="995765" cy="584395"/>
            <a:chOff x="4059683" y="2861000"/>
            <a:chExt cx="1160700" cy="953803"/>
          </a:xfrm>
        </p:grpSpPr>
        <p:sp>
          <p:nvSpPr>
            <p:cNvPr id="579" name="Google Shape;579;p35"/>
            <p:cNvSpPr txBox="1"/>
            <p:nvPr/>
          </p:nvSpPr>
          <p:spPr>
            <a:xfrm>
              <a:off x="4059683" y="3414603"/>
              <a:ext cx="116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/>
                <a:t>Scrum Master</a:t>
              </a:r>
              <a:endParaRPr sz="1000"/>
            </a:p>
          </p:txBody>
        </p:sp>
        <p:pic>
          <p:nvPicPr>
            <p:cNvPr descr="Resultado de imagem para &quot;Team member&quot; icon" id="580" name="Google Shape;580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95984" y="2861000"/>
              <a:ext cx="688134" cy="65583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81" name="Google Shape;581;p35"/>
          <p:cNvCxnSpPr>
            <a:stCxn id="579" idx="1"/>
            <a:endCxn id="582" idx="3"/>
          </p:cNvCxnSpPr>
          <p:nvPr/>
        </p:nvCxnSpPr>
        <p:spPr>
          <a:xfrm flipH="1">
            <a:off x="2788308" y="4217779"/>
            <a:ext cx="1346400" cy="34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2" name="Google Shape;582;p35"/>
          <p:cNvSpPr txBox="1"/>
          <p:nvPr/>
        </p:nvSpPr>
        <p:spPr>
          <a:xfrm>
            <a:off x="116375" y="3852107"/>
            <a:ext cx="2671800" cy="8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pt-BR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É o guardião dos processo e rituais Ágeis como daily, planejamento, revisão e retrospectiva;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pt-BR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Em nosso caso o PO / SM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583" name="Google Shape;583;p35"/>
          <p:cNvGrpSpPr/>
          <p:nvPr/>
        </p:nvGrpSpPr>
        <p:grpSpPr>
          <a:xfrm>
            <a:off x="3316770" y="2341139"/>
            <a:ext cx="995787" cy="584389"/>
            <a:chOff x="3505277" y="2861000"/>
            <a:chExt cx="1715100" cy="953793"/>
          </a:xfrm>
        </p:grpSpPr>
        <p:sp>
          <p:nvSpPr>
            <p:cNvPr id="584" name="Google Shape;584;p35"/>
            <p:cNvSpPr txBox="1"/>
            <p:nvPr/>
          </p:nvSpPr>
          <p:spPr>
            <a:xfrm>
              <a:off x="3505277" y="3414593"/>
              <a:ext cx="1715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/>
                <a:t>Product Owner</a:t>
              </a:r>
              <a:endParaRPr sz="1000"/>
            </a:p>
          </p:txBody>
        </p:sp>
        <p:pic>
          <p:nvPicPr>
            <p:cNvPr descr="Resultado de imagem para &quot;Team member&quot; icon" id="585" name="Google Shape;585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33497" y="2861000"/>
              <a:ext cx="688134" cy="6558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6" name="Google Shape;586;p35"/>
          <p:cNvSpPr txBox="1"/>
          <p:nvPr/>
        </p:nvSpPr>
        <p:spPr>
          <a:xfrm>
            <a:off x="84275" y="1612150"/>
            <a:ext cx="2671800" cy="1569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pt-BR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Define e gerencia o roadmap do produto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pt-BR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Refina e realiza discovery para desenho e escrita das histórias para a Sprint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pt-BR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Planeja a Sprint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pt-BR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Participa das </a:t>
            </a:r>
            <a:r>
              <a:rPr lang="pt-BR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cerimônias</a:t>
            </a:r>
            <a:r>
              <a:rPr lang="pt-BR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de Planejamento e Refinamento de requisitos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87" name="Google Shape;587;p35"/>
          <p:cNvCxnSpPr>
            <a:stCxn id="585" idx="1"/>
            <a:endCxn id="586" idx="3"/>
          </p:cNvCxnSpPr>
          <p:nvPr/>
        </p:nvCxnSpPr>
        <p:spPr>
          <a:xfrm rot="10800000">
            <a:off x="2756155" y="2397152"/>
            <a:ext cx="867300" cy="14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8" name="Google Shape;588;p35"/>
          <p:cNvSpPr txBox="1"/>
          <p:nvPr/>
        </p:nvSpPr>
        <p:spPr>
          <a:xfrm>
            <a:off x="168875" y="268675"/>
            <a:ext cx="868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SQUADS</a:t>
            </a:r>
            <a:r>
              <a:rPr lang="pt-BR" sz="26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</a:t>
            </a:r>
            <a:r>
              <a:rPr b="1" lang="pt-BR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Papéis</a:t>
            </a:r>
            <a:r>
              <a:rPr b="1" lang="pt-BR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 </a:t>
            </a:r>
            <a:endParaRPr b="1" sz="2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89" name="Google Shape;58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2588" y="4847351"/>
            <a:ext cx="1219275" cy="26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4" name="Google Shape;594;p36"/>
          <p:cNvCxnSpPr/>
          <p:nvPr/>
        </p:nvCxnSpPr>
        <p:spPr>
          <a:xfrm flipH="1" rot="10800000">
            <a:off x="5525667" y="1774984"/>
            <a:ext cx="696300" cy="278700"/>
          </a:xfrm>
          <a:prstGeom prst="straightConnector1">
            <a:avLst/>
          </a:prstGeom>
          <a:noFill/>
          <a:ln cap="flat" cmpd="sng" w="25400">
            <a:solidFill>
              <a:srgbClr val="42719B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95" name="Google Shape;595;p36"/>
          <p:cNvCxnSpPr/>
          <p:nvPr/>
        </p:nvCxnSpPr>
        <p:spPr>
          <a:xfrm>
            <a:off x="5283236" y="2883079"/>
            <a:ext cx="1266000" cy="769500"/>
          </a:xfrm>
          <a:prstGeom prst="straightConnector1">
            <a:avLst/>
          </a:prstGeom>
          <a:noFill/>
          <a:ln cap="flat" cmpd="sng" w="25400">
            <a:solidFill>
              <a:srgbClr val="42719B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96" name="Google Shape;596;p36"/>
          <p:cNvCxnSpPr/>
          <p:nvPr/>
        </p:nvCxnSpPr>
        <p:spPr>
          <a:xfrm flipH="1" rot="10800000">
            <a:off x="2827525" y="2895700"/>
            <a:ext cx="617400" cy="529500"/>
          </a:xfrm>
          <a:prstGeom prst="straightConnector1">
            <a:avLst/>
          </a:prstGeom>
          <a:noFill/>
          <a:ln cap="flat" cmpd="sng" w="25400">
            <a:solidFill>
              <a:srgbClr val="42719B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97" name="Google Shape;597;p36"/>
          <p:cNvSpPr/>
          <p:nvPr/>
        </p:nvSpPr>
        <p:spPr>
          <a:xfrm>
            <a:off x="350950" y="572500"/>
            <a:ext cx="2335800" cy="2196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36"/>
          <p:cNvSpPr/>
          <p:nvPr/>
        </p:nvSpPr>
        <p:spPr>
          <a:xfrm>
            <a:off x="1057117" y="1150547"/>
            <a:ext cx="997200" cy="9429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36"/>
          <p:cNvSpPr/>
          <p:nvPr/>
        </p:nvSpPr>
        <p:spPr>
          <a:xfrm>
            <a:off x="2043392" y="1648439"/>
            <a:ext cx="43200" cy="43200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36"/>
          <p:cNvSpPr/>
          <p:nvPr/>
        </p:nvSpPr>
        <p:spPr>
          <a:xfrm>
            <a:off x="1521993" y="1134697"/>
            <a:ext cx="43200" cy="43200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36"/>
          <p:cNvSpPr/>
          <p:nvPr/>
        </p:nvSpPr>
        <p:spPr>
          <a:xfrm>
            <a:off x="1508618" y="2076740"/>
            <a:ext cx="43200" cy="43200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36"/>
          <p:cNvSpPr/>
          <p:nvPr/>
        </p:nvSpPr>
        <p:spPr>
          <a:xfrm>
            <a:off x="1031774" y="1648439"/>
            <a:ext cx="43200" cy="43200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6"/>
          <p:cNvSpPr txBox="1"/>
          <p:nvPr/>
        </p:nvSpPr>
        <p:spPr>
          <a:xfrm>
            <a:off x="1151100" y="1021878"/>
            <a:ext cx="872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Líder facilitador</a:t>
            </a:r>
            <a:endParaRPr b="1" sz="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Resultado de imagem para &quot;Team member&quot; icon" id="604" name="Google Shape;60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6766" y="1478448"/>
            <a:ext cx="367189" cy="347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&quot;Team member&quot; icon" id="605" name="Google Shape;60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3713" y="655736"/>
            <a:ext cx="367189" cy="347196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36"/>
          <p:cNvSpPr txBox="1"/>
          <p:nvPr/>
        </p:nvSpPr>
        <p:spPr>
          <a:xfrm>
            <a:off x="1058377" y="1430967"/>
            <a:ext cx="9972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Nunito"/>
                <a:ea typeface="Nunito"/>
                <a:cs typeface="Nunito"/>
                <a:sym typeface="Nunito"/>
              </a:rPr>
              <a:t>Líderes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(Ágeis)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7" name="Google Shape;607;p36"/>
          <p:cNvSpPr txBox="1"/>
          <p:nvPr/>
        </p:nvSpPr>
        <p:spPr>
          <a:xfrm>
            <a:off x="1973828" y="1872800"/>
            <a:ext cx="7515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Facilitador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08" name="Google Shape;608;p36"/>
          <p:cNvCxnSpPr/>
          <p:nvPr/>
        </p:nvCxnSpPr>
        <p:spPr>
          <a:xfrm>
            <a:off x="2686594" y="1809313"/>
            <a:ext cx="529500" cy="212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09" name="Google Shape;609;p36"/>
          <p:cNvSpPr txBox="1"/>
          <p:nvPr/>
        </p:nvSpPr>
        <p:spPr>
          <a:xfrm>
            <a:off x="1141695" y="2495927"/>
            <a:ext cx="751553" cy="211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SM</a:t>
            </a:r>
            <a:endParaRPr b="1" sz="7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Resultado de imagem para &quot;Team member&quot; icon" id="610" name="Google Shape;61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4688" y="2187076"/>
            <a:ext cx="445567" cy="3471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Google Shape;611;p36"/>
          <p:cNvCxnSpPr/>
          <p:nvPr/>
        </p:nvCxnSpPr>
        <p:spPr>
          <a:xfrm>
            <a:off x="541556" y="2309813"/>
            <a:ext cx="389700" cy="988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612" name="Google Shape;612;p36"/>
          <p:cNvCxnSpPr>
            <a:endCxn id="613" idx="1"/>
          </p:cNvCxnSpPr>
          <p:nvPr/>
        </p:nvCxnSpPr>
        <p:spPr>
          <a:xfrm>
            <a:off x="2279405" y="798774"/>
            <a:ext cx="4386600" cy="129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614" name="Google Shape;614;p36"/>
          <p:cNvCxnSpPr/>
          <p:nvPr/>
        </p:nvCxnSpPr>
        <p:spPr>
          <a:xfrm>
            <a:off x="2418169" y="2389038"/>
            <a:ext cx="4147800" cy="2255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15" name="Google Shape;615;p36"/>
          <p:cNvSpPr txBox="1"/>
          <p:nvPr/>
        </p:nvSpPr>
        <p:spPr>
          <a:xfrm>
            <a:off x="278333" y="1751931"/>
            <a:ext cx="872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PO</a:t>
            </a:r>
            <a:endParaRPr b="1" sz="7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Resultado de imagem para &quot;Team member&quot; icon" id="616" name="Google Shape;61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788" y="1385788"/>
            <a:ext cx="367189" cy="3471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7" name="Google Shape;617;p36"/>
          <p:cNvCxnSpPr>
            <a:endCxn id="618" idx="1"/>
          </p:cNvCxnSpPr>
          <p:nvPr/>
        </p:nvCxnSpPr>
        <p:spPr>
          <a:xfrm>
            <a:off x="2199351" y="2603850"/>
            <a:ext cx="1277700" cy="1248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619" name="Google Shape;619;p36"/>
          <p:cNvGrpSpPr/>
          <p:nvPr/>
        </p:nvGrpSpPr>
        <p:grpSpPr>
          <a:xfrm>
            <a:off x="693911" y="2921956"/>
            <a:ext cx="2259600" cy="2137200"/>
            <a:chOff x="693911" y="2921956"/>
            <a:chExt cx="2259600" cy="2137200"/>
          </a:xfrm>
        </p:grpSpPr>
        <p:sp>
          <p:nvSpPr>
            <p:cNvPr id="620" name="Google Shape;620;p36"/>
            <p:cNvSpPr/>
            <p:nvPr/>
          </p:nvSpPr>
          <p:spPr>
            <a:xfrm>
              <a:off x="693911" y="2921956"/>
              <a:ext cx="2259600" cy="2137200"/>
            </a:xfrm>
            <a:prstGeom prst="ellipse">
              <a:avLst/>
            </a:prstGeom>
            <a:noFill/>
            <a:ln cap="flat" cmpd="sng" w="25400">
              <a:solidFill>
                <a:srgbClr val="42719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1" name="Google Shape;621;p36"/>
            <p:cNvGrpSpPr/>
            <p:nvPr/>
          </p:nvGrpSpPr>
          <p:grpSpPr>
            <a:xfrm>
              <a:off x="810836" y="2994531"/>
              <a:ext cx="2046284" cy="1982801"/>
              <a:chOff x="4059683" y="1054120"/>
              <a:chExt cx="3834865" cy="3745373"/>
            </a:xfrm>
          </p:grpSpPr>
          <p:sp>
            <p:nvSpPr>
              <p:cNvPr id="622" name="Google Shape;622;p36"/>
              <p:cNvSpPr/>
              <p:nvPr/>
            </p:nvSpPr>
            <p:spPr>
              <a:xfrm>
                <a:off x="5021387" y="2008900"/>
                <a:ext cx="1868700" cy="1780800"/>
              </a:xfrm>
              <a:prstGeom prst="ellipse">
                <a:avLst/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6"/>
              <p:cNvSpPr/>
              <p:nvPr/>
            </p:nvSpPr>
            <p:spPr>
              <a:xfrm>
                <a:off x="6663949" y="2373637"/>
                <a:ext cx="81000" cy="81600"/>
              </a:xfrm>
              <a:prstGeom prst="ellipse">
                <a:avLst/>
              </a:prstGeom>
              <a:solidFill>
                <a:srgbClr val="FFFFFF"/>
              </a:solidFill>
              <a:ln cap="flat" cmpd="sng" w="57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36"/>
              <p:cNvSpPr/>
              <p:nvPr/>
            </p:nvSpPr>
            <p:spPr>
              <a:xfrm>
                <a:off x="5892595" y="1978960"/>
                <a:ext cx="81000" cy="81600"/>
              </a:xfrm>
              <a:prstGeom prst="ellipse">
                <a:avLst/>
              </a:prstGeom>
              <a:solidFill>
                <a:srgbClr val="FFFFFF"/>
              </a:solidFill>
              <a:ln cap="flat" cmpd="sng" w="57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36"/>
              <p:cNvSpPr/>
              <p:nvPr/>
            </p:nvSpPr>
            <p:spPr>
              <a:xfrm>
                <a:off x="5070579" y="3326605"/>
                <a:ext cx="81000" cy="81600"/>
              </a:xfrm>
              <a:prstGeom prst="ellipse">
                <a:avLst/>
              </a:prstGeom>
              <a:solidFill>
                <a:srgbClr val="FFFFFF"/>
              </a:solidFill>
              <a:ln cap="flat" cmpd="sng" w="57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36"/>
              <p:cNvSpPr/>
              <p:nvPr/>
            </p:nvSpPr>
            <p:spPr>
              <a:xfrm>
                <a:off x="6764656" y="3254642"/>
                <a:ext cx="81000" cy="81600"/>
              </a:xfrm>
              <a:prstGeom prst="ellipse">
                <a:avLst/>
              </a:prstGeom>
              <a:solidFill>
                <a:srgbClr val="FFFFFF"/>
              </a:solidFill>
              <a:ln cap="flat" cmpd="sng" w="57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36"/>
              <p:cNvSpPr/>
              <p:nvPr/>
            </p:nvSpPr>
            <p:spPr>
              <a:xfrm>
                <a:off x="5136653" y="2373637"/>
                <a:ext cx="81000" cy="81600"/>
              </a:xfrm>
              <a:prstGeom prst="ellipse">
                <a:avLst/>
              </a:prstGeom>
              <a:solidFill>
                <a:srgbClr val="FFFFFF"/>
              </a:solidFill>
              <a:ln cap="flat" cmpd="sng" w="57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36"/>
              <p:cNvSpPr/>
              <p:nvPr/>
            </p:nvSpPr>
            <p:spPr>
              <a:xfrm>
                <a:off x="5526365" y="3721283"/>
                <a:ext cx="81000" cy="81600"/>
              </a:xfrm>
              <a:prstGeom prst="ellipse">
                <a:avLst/>
              </a:prstGeom>
              <a:solidFill>
                <a:srgbClr val="FFFFFF"/>
              </a:solidFill>
              <a:ln cap="flat" cmpd="sng" w="57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36"/>
              <p:cNvSpPr txBox="1"/>
              <p:nvPr/>
            </p:nvSpPr>
            <p:spPr>
              <a:xfrm>
                <a:off x="6002975" y="4553193"/>
                <a:ext cx="11607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latin typeface="Nunito"/>
                    <a:ea typeface="Nunito"/>
                    <a:cs typeface="Nunito"/>
                    <a:sym typeface="Nunito"/>
                  </a:rPr>
                  <a:t>DEV 2</a:t>
                </a:r>
                <a:endParaRPr b="1" i="0" sz="7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630" name="Google Shape;630;p36"/>
              <p:cNvSpPr txBox="1"/>
              <p:nvPr/>
            </p:nvSpPr>
            <p:spPr>
              <a:xfrm>
                <a:off x="6580594" y="3491559"/>
                <a:ext cx="11607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latin typeface="Nunito"/>
                    <a:ea typeface="Nunito"/>
                    <a:cs typeface="Nunito"/>
                    <a:sym typeface="Nunito"/>
                  </a:rPr>
                  <a:t>DEV1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631" name="Google Shape;631;p36"/>
              <p:cNvSpPr txBox="1"/>
              <p:nvPr/>
            </p:nvSpPr>
            <p:spPr>
              <a:xfrm>
                <a:off x="5122489" y="1682271"/>
                <a:ext cx="17232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Líder Facilitador</a:t>
                </a:r>
                <a:endParaRPr b="1" sz="7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pic>
            <p:nvPicPr>
              <p:cNvPr descr="Resultado de imagem para &quot;Team member&quot; icon" id="632" name="Google Shape;632;p3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932812" y="1620725"/>
                <a:ext cx="688134" cy="65582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33" name="Google Shape;633;p36"/>
              <p:cNvGrpSpPr/>
              <p:nvPr/>
            </p:nvGrpSpPr>
            <p:grpSpPr>
              <a:xfrm>
                <a:off x="4069887" y="1727502"/>
                <a:ext cx="1160700" cy="916293"/>
                <a:chOff x="5685293" y="3547961"/>
                <a:chExt cx="1160700" cy="916293"/>
              </a:xfrm>
            </p:grpSpPr>
            <p:pic>
              <p:nvPicPr>
                <p:cNvPr descr="Imagem relacionada" id="634" name="Google Shape;634;p36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5921584" y="3547961"/>
                  <a:ext cx="688134" cy="655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35" name="Google Shape;635;p36"/>
                <p:cNvSpPr txBox="1"/>
                <p:nvPr/>
              </p:nvSpPr>
              <p:spPr>
                <a:xfrm>
                  <a:off x="5685293" y="4064053"/>
                  <a:ext cx="11607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700">
                      <a:latin typeface="Nunito"/>
                      <a:ea typeface="Nunito"/>
                      <a:cs typeface="Nunito"/>
                      <a:sym typeface="Nunito"/>
                    </a:rPr>
                    <a:t>DEV 4</a:t>
                  </a:r>
                  <a:endParaRPr sz="10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p:grpSp>
          <p:pic>
            <p:nvPicPr>
              <p:cNvPr descr="Imagem relacionada" id="636" name="Google Shape;636;p3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890081" y="2835717"/>
                <a:ext cx="688134" cy="65583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37" name="Google Shape;637;p36"/>
              <p:cNvGrpSpPr/>
              <p:nvPr/>
            </p:nvGrpSpPr>
            <p:grpSpPr>
              <a:xfrm>
                <a:off x="4059683" y="2800453"/>
                <a:ext cx="1160700" cy="1014350"/>
                <a:chOff x="6714839" y="3528581"/>
                <a:chExt cx="1160700" cy="1014350"/>
              </a:xfrm>
            </p:grpSpPr>
            <p:sp>
              <p:nvSpPr>
                <p:cNvPr id="638" name="Google Shape;638;p36"/>
                <p:cNvSpPr txBox="1"/>
                <p:nvPr/>
              </p:nvSpPr>
              <p:spPr>
                <a:xfrm>
                  <a:off x="6714839" y="4142731"/>
                  <a:ext cx="11607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700">
                      <a:latin typeface="Nunito"/>
                      <a:ea typeface="Nunito"/>
                      <a:cs typeface="Nunito"/>
                      <a:sym typeface="Nunito"/>
                    </a:rPr>
                    <a:t>DEV 3</a:t>
                  </a:r>
                  <a:endParaRPr sz="10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pic>
              <p:nvPicPr>
                <p:cNvPr descr="Imagem relacionada" id="639" name="Google Shape;639;p36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6951132" y="3528581"/>
                  <a:ext cx="688134" cy="655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descr="Resultado de imagem para &quot;Team member&quot; icon" id="640" name="Google Shape;640;p3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614036" y="1054120"/>
                <a:ext cx="688134" cy="6558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Resultado de imagem para &quot;Team member&quot; icon" id="641" name="Google Shape;641;p3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240064" y="3901205"/>
                <a:ext cx="688134" cy="6558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2" name="Google Shape;642;p36"/>
              <p:cNvSpPr txBox="1"/>
              <p:nvPr/>
            </p:nvSpPr>
            <p:spPr>
              <a:xfrm>
                <a:off x="5021477" y="2677756"/>
                <a:ext cx="1868700" cy="5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b="1" lang="pt-BR" sz="110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Squad</a:t>
                </a:r>
                <a:r>
                  <a:rPr b="1" lang="pt-BR" sz="1100">
                    <a:latin typeface="Nunito"/>
                    <a:ea typeface="Nunito"/>
                    <a:cs typeface="Nunito"/>
                    <a:sym typeface="Nunito"/>
                  </a:rPr>
                  <a:t> 1</a:t>
                </a:r>
                <a:endParaRPr b="1" sz="1100">
                  <a:latin typeface="Nunito"/>
                  <a:ea typeface="Nunito"/>
                  <a:cs typeface="Nunito"/>
                  <a:sym typeface="Nuni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pt-BR" sz="80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(Sl 1)</a:t>
                </a:r>
                <a:endParaRPr b="1" sz="11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643" name="Google Shape;643;p36"/>
              <p:cNvSpPr txBox="1"/>
              <p:nvPr/>
            </p:nvSpPr>
            <p:spPr>
              <a:xfrm>
                <a:off x="6733848" y="2260883"/>
                <a:ext cx="11607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latin typeface="Nunito"/>
                    <a:ea typeface="Nunito"/>
                    <a:cs typeface="Nunito"/>
                    <a:sym typeface="Nunito"/>
                  </a:rPr>
                  <a:t>Facilitador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  <p:grpSp>
          <p:nvGrpSpPr>
            <p:cNvPr id="644" name="Google Shape;644;p36"/>
            <p:cNvGrpSpPr/>
            <p:nvPr/>
          </p:nvGrpSpPr>
          <p:grpSpPr>
            <a:xfrm>
              <a:off x="1195581" y="4480480"/>
              <a:ext cx="619350" cy="475554"/>
              <a:chOff x="5351932" y="3944565"/>
              <a:chExt cx="1160700" cy="898288"/>
            </a:xfrm>
          </p:grpSpPr>
          <p:sp>
            <p:nvSpPr>
              <p:cNvPr id="645" name="Google Shape;645;p36"/>
              <p:cNvSpPr txBox="1"/>
              <p:nvPr/>
            </p:nvSpPr>
            <p:spPr>
              <a:xfrm>
                <a:off x="5351932" y="4596553"/>
                <a:ext cx="11607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latin typeface="Nunito"/>
                    <a:ea typeface="Nunito"/>
                    <a:cs typeface="Nunito"/>
                    <a:sym typeface="Nunito"/>
                  </a:rPr>
                  <a:t>DEV 2</a:t>
                </a:r>
                <a:endParaRPr b="1" i="0" sz="7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pic>
            <p:nvPicPr>
              <p:cNvPr descr="Resultado de imagem para &quot;Team member&quot; icon" id="646" name="Google Shape;646;p3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589021" y="3944565"/>
                <a:ext cx="688134" cy="6558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47" name="Google Shape;647;p36"/>
            <p:cNvSpPr/>
            <p:nvPr/>
          </p:nvSpPr>
          <p:spPr>
            <a:xfrm>
              <a:off x="2061307" y="4395878"/>
              <a:ext cx="43200" cy="43200"/>
            </a:xfrm>
            <a:prstGeom prst="ellipse">
              <a:avLst/>
            </a:prstGeom>
            <a:solidFill>
              <a:srgbClr val="FFFFFF"/>
            </a:solidFill>
            <a:ln cap="flat" cmpd="sng" w="57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8" name="Google Shape;648;p36"/>
          <p:cNvGrpSpPr/>
          <p:nvPr/>
        </p:nvGrpSpPr>
        <p:grpSpPr>
          <a:xfrm>
            <a:off x="6273115" y="572621"/>
            <a:ext cx="2682823" cy="2431279"/>
            <a:chOff x="693911" y="2921956"/>
            <a:chExt cx="2259600" cy="2137200"/>
          </a:xfrm>
        </p:grpSpPr>
        <p:sp>
          <p:nvSpPr>
            <p:cNvPr id="613" name="Google Shape;613;p36"/>
            <p:cNvSpPr/>
            <p:nvPr/>
          </p:nvSpPr>
          <p:spPr>
            <a:xfrm>
              <a:off x="693911" y="2921956"/>
              <a:ext cx="2259600" cy="2137200"/>
            </a:xfrm>
            <a:prstGeom prst="ellipse">
              <a:avLst/>
            </a:prstGeom>
            <a:noFill/>
            <a:ln cap="flat" cmpd="sng" w="25400">
              <a:solidFill>
                <a:srgbClr val="42719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9" name="Google Shape;649;p36"/>
            <p:cNvGrpSpPr/>
            <p:nvPr/>
          </p:nvGrpSpPr>
          <p:grpSpPr>
            <a:xfrm>
              <a:off x="810836" y="2994531"/>
              <a:ext cx="2046284" cy="1982801"/>
              <a:chOff x="4059683" y="1054120"/>
              <a:chExt cx="3834865" cy="3745373"/>
            </a:xfrm>
          </p:grpSpPr>
          <p:sp>
            <p:nvSpPr>
              <p:cNvPr id="650" name="Google Shape;650;p36"/>
              <p:cNvSpPr/>
              <p:nvPr/>
            </p:nvSpPr>
            <p:spPr>
              <a:xfrm>
                <a:off x="5021387" y="2008900"/>
                <a:ext cx="1868700" cy="1780800"/>
              </a:xfrm>
              <a:prstGeom prst="ellipse">
                <a:avLst/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36"/>
              <p:cNvSpPr/>
              <p:nvPr/>
            </p:nvSpPr>
            <p:spPr>
              <a:xfrm>
                <a:off x="6663949" y="2373637"/>
                <a:ext cx="81000" cy="81600"/>
              </a:xfrm>
              <a:prstGeom prst="ellipse">
                <a:avLst/>
              </a:prstGeom>
              <a:solidFill>
                <a:srgbClr val="FFFFFF"/>
              </a:solidFill>
              <a:ln cap="flat" cmpd="sng" w="57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36"/>
              <p:cNvSpPr/>
              <p:nvPr/>
            </p:nvSpPr>
            <p:spPr>
              <a:xfrm>
                <a:off x="5892595" y="1978960"/>
                <a:ext cx="81000" cy="81600"/>
              </a:xfrm>
              <a:prstGeom prst="ellipse">
                <a:avLst/>
              </a:prstGeom>
              <a:solidFill>
                <a:srgbClr val="FFFFFF"/>
              </a:solidFill>
              <a:ln cap="flat" cmpd="sng" w="57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36"/>
              <p:cNvSpPr/>
              <p:nvPr/>
            </p:nvSpPr>
            <p:spPr>
              <a:xfrm>
                <a:off x="5070579" y="3326605"/>
                <a:ext cx="81000" cy="81600"/>
              </a:xfrm>
              <a:prstGeom prst="ellipse">
                <a:avLst/>
              </a:prstGeom>
              <a:solidFill>
                <a:srgbClr val="FFFFFF"/>
              </a:solidFill>
              <a:ln cap="flat" cmpd="sng" w="57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36"/>
              <p:cNvSpPr/>
              <p:nvPr/>
            </p:nvSpPr>
            <p:spPr>
              <a:xfrm>
                <a:off x="6764656" y="3254642"/>
                <a:ext cx="81000" cy="81600"/>
              </a:xfrm>
              <a:prstGeom prst="ellipse">
                <a:avLst/>
              </a:prstGeom>
              <a:solidFill>
                <a:srgbClr val="FFFFFF"/>
              </a:solidFill>
              <a:ln cap="flat" cmpd="sng" w="57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36"/>
              <p:cNvSpPr/>
              <p:nvPr/>
            </p:nvSpPr>
            <p:spPr>
              <a:xfrm>
                <a:off x="5136653" y="2373637"/>
                <a:ext cx="81000" cy="81600"/>
              </a:xfrm>
              <a:prstGeom prst="ellipse">
                <a:avLst/>
              </a:prstGeom>
              <a:solidFill>
                <a:srgbClr val="FFFFFF"/>
              </a:solidFill>
              <a:ln cap="flat" cmpd="sng" w="57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36"/>
              <p:cNvSpPr/>
              <p:nvPr/>
            </p:nvSpPr>
            <p:spPr>
              <a:xfrm>
                <a:off x="5526365" y="3721283"/>
                <a:ext cx="81000" cy="81600"/>
              </a:xfrm>
              <a:prstGeom prst="ellipse">
                <a:avLst/>
              </a:prstGeom>
              <a:solidFill>
                <a:srgbClr val="FFFFFF"/>
              </a:solidFill>
              <a:ln cap="flat" cmpd="sng" w="57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36"/>
              <p:cNvSpPr txBox="1"/>
              <p:nvPr/>
            </p:nvSpPr>
            <p:spPr>
              <a:xfrm>
                <a:off x="6002975" y="4553193"/>
                <a:ext cx="11607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latin typeface="Nunito"/>
                    <a:ea typeface="Nunito"/>
                    <a:cs typeface="Nunito"/>
                    <a:sym typeface="Nunito"/>
                  </a:rPr>
                  <a:t>DEV 2</a:t>
                </a:r>
                <a:endParaRPr b="1" i="0" sz="7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658" name="Google Shape;658;p36"/>
              <p:cNvSpPr txBox="1"/>
              <p:nvPr/>
            </p:nvSpPr>
            <p:spPr>
              <a:xfrm>
                <a:off x="6580594" y="3491559"/>
                <a:ext cx="11607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latin typeface="Nunito"/>
                    <a:ea typeface="Nunito"/>
                    <a:cs typeface="Nunito"/>
                    <a:sym typeface="Nunito"/>
                  </a:rPr>
                  <a:t>DEV1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659" name="Google Shape;659;p36"/>
              <p:cNvSpPr txBox="1"/>
              <p:nvPr/>
            </p:nvSpPr>
            <p:spPr>
              <a:xfrm>
                <a:off x="5122489" y="1682271"/>
                <a:ext cx="17232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Líder Facilitador</a:t>
                </a:r>
                <a:endParaRPr b="1" sz="7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pic>
            <p:nvPicPr>
              <p:cNvPr descr="Resultado de imagem para &quot;Team member&quot; icon" id="660" name="Google Shape;660;p3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932812" y="1620725"/>
                <a:ext cx="688134" cy="65582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61" name="Google Shape;661;p36"/>
              <p:cNvGrpSpPr/>
              <p:nvPr/>
            </p:nvGrpSpPr>
            <p:grpSpPr>
              <a:xfrm>
                <a:off x="4069887" y="1727502"/>
                <a:ext cx="1160700" cy="916293"/>
                <a:chOff x="5685293" y="3547961"/>
                <a:chExt cx="1160700" cy="916293"/>
              </a:xfrm>
            </p:grpSpPr>
            <p:pic>
              <p:nvPicPr>
                <p:cNvPr descr="Imagem relacionada" id="662" name="Google Shape;662;p36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5921584" y="3547961"/>
                  <a:ext cx="688134" cy="655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63" name="Google Shape;663;p36"/>
                <p:cNvSpPr txBox="1"/>
                <p:nvPr/>
              </p:nvSpPr>
              <p:spPr>
                <a:xfrm>
                  <a:off x="5685293" y="4064053"/>
                  <a:ext cx="11607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700">
                      <a:latin typeface="Nunito"/>
                      <a:ea typeface="Nunito"/>
                      <a:cs typeface="Nunito"/>
                      <a:sym typeface="Nunito"/>
                    </a:rPr>
                    <a:t>DEV 4</a:t>
                  </a:r>
                  <a:endParaRPr sz="10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p:grpSp>
          <p:pic>
            <p:nvPicPr>
              <p:cNvPr descr="Imagem relacionada" id="664" name="Google Shape;664;p3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890081" y="2835717"/>
                <a:ext cx="688134" cy="65583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65" name="Google Shape;665;p36"/>
              <p:cNvGrpSpPr/>
              <p:nvPr/>
            </p:nvGrpSpPr>
            <p:grpSpPr>
              <a:xfrm>
                <a:off x="4059683" y="2800453"/>
                <a:ext cx="1160700" cy="1014350"/>
                <a:chOff x="6714839" y="3528581"/>
                <a:chExt cx="1160700" cy="1014350"/>
              </a:xfrm>
            </p:grpSpPr>
            <p:sp>
              <p:nvSpPr>
                <p:cNvPr id="666" name="Google Shape;666;p36"/>
                <p:cNvSpPr txBox="1"/>
                <p:nvPr/>
              </p:nvSpPr>
              <p:spPr>
                <a:xfrm>
                  <a:off x="6714839" y="4142731"/>
                  <a:ext cx="11607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700">
                      <a:latin typeface="Nunito"/>
                      <a:ea typeface="Nunito"/>
                      <a:cs typeface="Nunito"/>
                      <a:sym typeface="Nunito"/>
                    </a:rPr>
                    <a:t>DEV 3</a:t>
                  </a:r>
                  <a:endParaRPr sz="10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pic>
              <p:nvPicPr>
                <p:cNvPr descr="Imagem relacionada" id="667" name="Google Shape;667;p36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6951132" y="3528581"/>
                  <a:ext cx="688134" cy="655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descr="Resultado de imagem para &quot;Team member&quot; icon" id="668" name="Google Shape;668;p3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614036" y="1054120"/>
                <a:ext cx="688134" cy="6558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Resultado de imagem para &quot;Team member&quot; icon" id="669" name="Google Shape;669;p3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240064" y="3901205"/>
                <a:ext cx="688134" cy="6558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0" name="Google Shape;670;p36"/>
              <p:cNvSpPr txBox="1"/>
              <p:nvPr/>
            </p:nvSpPr>
            <p:spPr>
              <a:xfrm>
                <a:off x="5021477" y="2677756"/>
                <a:ext cx="1868700" cy="5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b="1" lang="pt-BR" sz="110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Squad</a:t>
                </a:r>
                <a:r>
                  <a:rPr b="1" lang="pt-BR" sz="1100">
                    <a:latin typeface="Nunito"/>
                    <a:ea typeface="Nunito"/>
                    <a:cs typeface="Nunito"/>
                    <a:sym typeface="Nunito"/>
                  </a:rPr>
                  <a:t> 4</a:t>
                </a:r>
                <a:endParaRPr b="1" sz="1100">
                  <a:latin typeface="Nunito"/>
                  <a:ea typeface="Nunito"/>
                  <a:cs typeface="Nunito"/>
                  <a:sym typeface="Nuni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pt-BR" sz="80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(Sl 4)</a:t>
                </a:r>
                <a:endParaRPr b="1" sz="11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671" name="Google Shape;671;p36"/>
              <p:cNvSpPr txBox="1"/>
              <p:nvPr/>
            </p:nvSpPr>
            <p:spPr>
              <a:xfrm>
                <a:off x="6733848" y="2260883"/>
                <a:ext cx="11607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latin typeface="Nunito"/>
                    <a:ea typeface="Nunito"/>
                    <a:cs typeface="Nunito"/>
                    <a:sym typeface="Nunito"/>
                  </a:rPr>
                  <a:t>Facilitador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  <p:grpSp>
          <p:nvGrpSpPr>
            <p:cNvPr id="672" name="Google Shape;672;p36"/>
            <p:cNvGrpSpPr/>
            <p:nvPr/>
          </p:nvGrpSpPr>
          <p:grpSpPr>
            <a:xfrm>
              <a:off x="1195581" y="4480480"/>
              <a:ext cx="619350" cy="475554"/>
              <a:chOff x="5351932" y="3944565"/>
              <a:chExt cx="1160700" cy="898288"/>
            </a:xfrm>
          </p:grpSpPr>
          <p:sp>
            <p:nvSpPr>
              <p:cNvPr id="673" name="Google Shape;673;p36"/>
              <p:cNvSpPr txBox="1"/>
              <p:nvPr/>
            </p:nvSpPr>
            <p:spPr>
              <a:xfrm>
                <a:off x="5351932" y="4596553"/>
                <a:ext cx="11607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latin typeface="Nunito"/>
                    <a:ea typeface="Nunito"/>
                    <a:cs typeface="Nunito"/>
                    <a:sym typeface="Nunito"/>
                  </a:rPr>
                  <a:t>DEV 2</a:t>
                </a:r>
                <a:endParaRPr b="1" i="0" sz="7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pic>
            <p:nvPicPr>
              <p:cNvPr descr="Resultado de imagem para &quot;Team member&quot; icon" id="674" name="Google Shape;674;p3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589021" y="3944565"/>
                <a:ext cx="688134" cy="6558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75" name="Google Shape;675;p36"/>
            <p:cNvSpPr/>
            <p:nvPr/>
          </p:nvSpPr>
          <p:spPr>
            <a:xfrm>
              <a:off x="2061307" y="4395878"/>
              <a:ext cx="43200" cy="43200"/>
            </a:xfrm>
            <a:prstGeom prst="ellipse">
              <a:avLst/>
            </a:prstGeom>
            <a:solidFill>
              <a:srgbClr val="FFFFFF"/>
            </a:solidFill>
            <a:ln cap="flat" cmpd="sng" w="57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6" name="Google Shape;676;p36"/>
          <p:cNvGrpSpPr/>
          <p:nvPr/>
        </p:nvGrpSpPr>
        <p:grpSpPr>
          <a:xfrm>
            <a:off x="3392847" y="3285597"/>
            <a:ext cx="2154529" cy="1817902"/>
            <a:chOff x="693911" y="2921956"/>
            <a:chExt cx="2259600" cy="2137200"/>
          </a:xfrm>
        </p:grpSpPr>
        <p:sp>
          <p:nvSpPr>
            <p:cNvPr id="677" name="Google Shape;677;p36"/>
            <p:cNvSpPr/>
            <p:nvPr/>
          </p:nvSpPr>
          <p:spPr>
            <a:xfrm>
              <a:off x="693911" y="2921956"/>
              <a:ext cx="2259600" cy="2137200"/>
            </a:xfrm>
            <a:prstGeom prst="ellipse">
              <a:avLst/>
            </a:prstGeom>
            <a:noFill/>
            <a:ln cap="flat" cmpd="sng" w="25400">
              <a:solidFill>
                <a:srgbClr val="42719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8" name="Google Shape;678;p36"/>
            <p:cNvGrpSpPr/>
            <p:nvPr/>
          </p:nvGrpSpPr>
          <p:grpSpPr>
            <a:xfrm>
              <a:off x="810836" y="2994531"/>
              <a:ext cx="2046284" cy="1982801"/>
              <a:chOff x="4059683" y="1054120"/>
              <a:chExt cx="3834865" cy="3745373"/>
            </a:xfrm>
          </p:grpSpPr>
          <p:sp>
            <p:nvSpPr>
              <p:cNvPr id="679" name="Google Shape;679;p36"/>
              <p:cNvSpPr/>
              <p:nvPr/>
            </p:nvSpPr>
            <p:spPr>
              <a:xfrm>
                <a:off x="5021387" y="2008900"/>
                <a:ext cx="1868700" cy="1780800"/>
              </a:xfrm>
              <a:prstGeom prst="ellipse">
                <a:avLst/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36"/>
              <p:cNvSpPr/>
              <p:nvPr/>
            </p:nvSpPr>
            <p:spPr>
              <a:xfrm>
                <a:off x="6663949" y="2373637"/>
                <a:ext cx="81000" cy="81600"/>
              </a:xfrm>
              <a:prstGeom prst="ellipse">
                <a:avLst/>
              </a:prstGeom>
              <a:solidFill>
                <a:srgbClr val="FFFFFF"/>
              </a:solidFill>
              <a:ln cap="flat" cmpd="sng" w="57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36"/>
              <p:cNvSpPr/>
              <p:nvPr/>
            </p:nvSpPr>
            <p:spPr>
              <a:xfrm>
                <a:off x="5892595" y="1978960"/>
                <a:ext cx="81000" cy="81600"/>
              </a:xfrm>
              <a:prstGeom prst="ellipse">
                <a:avLst/>
              </a:prstGeom>
              <a:solidFill>
                <a:srgbClr val="FFFFFF"/>
              </a:solidFill>
              <a:ln cap="flat" cmpd="sng" w="57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36"/>
              <p:cNvSpPr/>
              <p:nvPr/>
            </p:nvSpPr>
            <p:spPr>
              <a:xfrm>
                <a:off x="5070579" y="3326605"/>
                <a:ext cx="81000" cy="81600"/>
              </a:xfrm>
              <a:prstGeom prst="ellipse">
                <a:avLst/>
              </a:prstGeom>
              <a:solidFill>
                <a:srgbClr val="FFFFFF"/>
              </a:solidFill>
              <a:ln cap="flat" cmpd="sng" w="57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36"/>
              <p:cNvSpPr/>
              <p:nvPr/>
            </p:nvSpPr>
            <p:spPr>
              <a:xfrm>
                <a:off x="6764656" y="3254642"/>
                <a:ext cx="81000" cy="81600"/>
              </a:xfrm>
              <a:prstGeom prst="ellipse">
                <a:avLst/>
              </a:prstGeom>
              <a:solidFill>
                <a:srgbClr val="FFFFFF"/>
              </a:solidFill>
              <a:ln cap="flat" cmpd="sng" w="57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36"/>
              <p:cNvSpPr/>
              <p:nvPr/>
            </p:nvSpPr>
            <p:spPr>
              <a:xfrm>
                <a:off x="5136653" y="2373637"/>
                <a:ext cx="81000" cy="81600"/>
              </a:xfrm>
              <a:prstGeom prst="ellipse">
                <a:avLst/>
              </a:prstGeom>
              <a:solidFill>
                <a:srgbClr val="FFFFFF"/>
              </a:solidFill>
              <a:ln cap="flat" cmpd="sng" w="57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36"/>
              <p:cNvSpPr/>
              <p:nvPr/>
            </p:nvSpPr>
            <p:spPr>
              <a:xfrm>
                <a:off x="5526365" y="3721283"/>
                <a:ext cx="81000" cy="81600"/>
              </a:xfrm>
              <a:prstGeom prst="ellipse">
                <a:avLst/>
              </a:prstGeom>
              <a:solidFill>
                <a:srgbClr val="FFFFFF"/>
              </a:solidFill>
              <a:ln cap="flat" cmpd="sng" w="57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36"/>
              <p:cNvSpPr txBox="1"/>
              <p:nvPr/>
            </p:nvSpPr>
            <p:spPr>
              <a:xfrm>
                <a:off x="6002975" y="4553193"/>
                <a:ext cx="11607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latin typeface="Nunito"/>
                    <a:ea typeface="Nunito"/>
                    <a:cs typeface="Nunito"/>
                    <a:sym typeface="Nunito"/>
                  </a:rPr>
                  <a:t>DEV 2</a:t>
                </a:r>
                <a:endParaRPr b="1" i="0" sz="7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687" name="Google Shape;687;p36"/>
              <p:cNvSpPr txBox="1"/>
              <p:nvPr/>
            </p:nvSpPr>
            <p:spPr>
              <a:xfrm>
                <a:off x="6580594" y="3491559"/>
                <a:ext cx="11607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latin typeface="Nunito"/>
                    <a:ea typeface="Nunito"/>
                    <a:cs typeface="Nunito"/>
                    <a:sym typeface="Nunito"/>
                  </a:rPr>
                  <a:t>DEV1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688" name="Google Shape;688;p36"/>
              <p:cNvSpPr txBox="1"/>
              <p:nvPr/>
            </p:nvSpPr>
            <p:spPr>
              <a:xfrm>
                <a:off x="5122489" y="1682271"/>
                <a:ext cx="17232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Líder Facilitador</a:t>
                </a:r>
                <a:endParaRPr b="1" sz="7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pic>
            <p:nvPicPr>
              <p:cNvPr descr="Resultado de imagem para &quot;Team member&quot; icon" id="689" name="Google Shape;689;p3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932812" y="1620725"/>
                <a:ext cx="688134" cy="65582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90" name="Google Shape;690;p36"/>
              <p:cNvGrpSpPr/>
              <p:nvPr/>
            </p:nvGrpSpPr>
            <p:grpSpPr>
              <a:xfrm>
                <a:off x="4069887" y="1727502"/>
                <a:ext cx="1160700" cy="916293"/>
                <a:chOff x="5685293" y="3547961"/>
                <a:chExt cx="1160700" cy="916293"/>
              </a:xfrm>
            </p:grpSpPr>
            <p:pic>
              <p:nvPicPr>
                <p:cNvPr descr="Imagem relacionada" id="691" name="Google Shape;691;p36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5921584" y="3547961"/>
                  <a:ext cx="688134" cy="655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92" name="Google Shape;692;p36"/>
                <p:cNvSpPr txBox="1"/>
                <p:nvPr/>
              </p:nvSpPr>
              <p:spPr>
                <a:xfrm>
                  <a:off x="5685293" y="4064053"/>
                  <a:ext cx="11607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700">
                      <a:latin typeface="Nunito"/>
                      <a:ea typeface="Nunito"/>
                      <a:cs typeface="Nunito"/>
                      <a:sym typeface="Nunito"/>
                    </a:rPr>
                    <a:t>DEV 4</a:t>
                  </a:r>
                  <a:endParaRPr sz="10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p:grpSp>
          <p:pic>
            <p:nvPicPr>
              <p:cNvPr descr="Imagem relacionada" id="693" name="Google Shape;693;p3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890081" y="2835717"/>
                <a:ext cx="688134" cy="65583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94" name="Google Shape;694;p36"/>
              <p:cNvGrpSpPr/>
              <p:nvPr/>
            </p:nvGrpSpPr>
            <p:grpSpPr>
              <a:xfrm>
                <a:off x="4059683" y="2800453"/>
                <a:ext cx="1160700" cy="1014350"/>
                <a:chOff x="6714839" y="3528581"/>
                <a:chExt cx="1160700" cy="1014350"/>
              </a:xfrm>
            </p:grpSpPr>
            <p:sp>
              <p:nvSpPr>
                <p:cNvPr id="695" name="Google Shape;695;p36"/>
                <p:cNvSpPr txBox="1"/>
                <p:nvPr/>
              </p:nvSpPr>
              <p:spPr>
                <a:xfrm>
                  <a:off x="6714839" y="4142731"/>
                  <a:ext cx="11607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700">
                      <a:latin typeface="Nunito"/>
                      <a:ea typeface="Nunito"/>
                      <a:cs typeface="Nunito"/>
                      <a:sym typeface="Nunito"/>
                    </a:rPr>
                    <a:t>DEV 3</a:t>
                  </a:r>
                  <a:endParaRPr sz="10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pic>
              <p:nvPicPr>
                <p:cNvPr descr="Imagem relacionada" id="696" name="Google Shape;696;p36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6951132" y="3528581"/>
                  <a:ext cx="688134" cy="655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descr="Resultado de imagem para &quot;Team member&quot; icon" id="697" name="Google Shape;697;p3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614036" y="1054120"/>
                <a:ext cx="688134" cy="6558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Resultado de imagem para &quot;Team member&quot; icon" id="698" name="Google Shape;698;p3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240064" y="3901205"/>
                <a:ext cx="688134" cy="6558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9" name="Google Shape;699;p36"/>
              <p:cNvSpPr txBox="1"/>
              <p:nvPr/>
            </p:nvSpPr>
            <p:spPr>
              <a:xfrm>
                <a:off x="5021477" y="2677756"/>
                <a:ext cx="1868700" cy="5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b="1" lang="pt-BR" sz="110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Squad</a:t>
                </a:r>
                <a:r>
                  <a:rPr b="1" lang="pt-BR" sz="1100">
                    <a:latin typeface="Nunito"/>
                    <a:ea typeface="Nunito"/>
                    <a:cs typeface="Nunito"/>
                    <a:sym typeface="Nunito"/>
                  </a:rPr>
                  <a:t> 2</a:t>
                </a:r>
                <a:endParaRPr b="1" sz="1100">
                  <a:latin typeface="Nunito"/>
                  <a:ea typeface="Nunito"/>
                  <a:cs typeface="Nunito"/>
                  <a:sym typeface="Nuni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pt-BR" sz="80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(Sl 2)</a:t>
                </a:r>
                <a:endParaRPr b="1" sz="11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700" name="Google Shape;700;p36"/>
              <p:cNvSpPr txBox="1"/>
              <p:nvPr/>
            </p:nvSpPr>
            <p:spPr>
              <a:xfrm>
                <a:off x="6733848" y="2260883"/>
                <a:ext cx="11607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latin typeface="Nunito"/>
                    <a:ea typeface="Nunito"/>
                    <a:cs typeface="Nunito"/>
                    <a:sym typeface="Nunito"/>
                  </a:rPr>
                  <a:t>Facilitador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  <p:grpSp>
          <p:nvGrpSpPr>
            <p:cNvPr id="701" name="Google Shape;701;p36"/>
            <p:cNvGrpSpPr/>
            <p:nvPr/>
          </p:nvGrpSpPr>
          <p:grpSpPr>
            <a:xfrm>
              <a:off x="1195581" y="4480480"/>
              <a:ext cx="619350" cy="475554"/>
              <a:chOff x="5351932" y="3944565"/>
              <a:chExt cx="1160700" cy="898288"/>
            </a:xfrm>
          </p:grpSpPr>
          <p:sp>
            <p:nvSpPr>
              <p:cNvPr id="702" name="Google Shape;702;p36"/>
              <p:cNvSpPr txBox="1"/>
              <p:nvPr/>
            </p:nvSpPr>
            <p:spPr>
              <a:xfrm>
                <a:off x="5351932" y="4596553"/>
                <a:ext cx="11607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latin typeface="Nunito"/>
                    <a:ea typeface="Nunito"/>
                    <a:cs typeface="Nunito"/>
                    <a:sym typeface="Nunito"/>
                  </a:rPr>
                  <a:t>DEV 2</a:t>
                </a:r>
                <a:endParaRPr b="1" i="0" sz="7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pic>
            <p:nvPicPr>
              <p:cNvPr descr="Resultado de imagem para &quot;Team member&quot; icon" id="703" name="Google Shape;703;p3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589021" y="3944565"/>
                <a:ext cx="688134" cy="6558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04" name="Google Shape;704;p36"/>
            <p:cNvSpPr/>
            <p:nvPr/>
          </p:nvSpPr>
          <p:spPr>
            <a:xfrm>
              <a:off x="2061307" y="4395878"/>
              <a:ext cx="43200" cy="43200"/>
            </a:xfrm>
            <a:prstGeom prst="ellipse">
              <a:avLst/>
            </a:prstGeom>
            <a:solidFill>
              <a:srgbClr val="FFFFFF"/>
            </a:solidFill>
            <a:ln cap="flat" cmpd="sng" w="57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5" name="Google Shape;705;p36"/>
          <p:cNvGrpSpPr/>
          <p:nvPr/>
        </p:nvGrpSpPr>
        <p:grpSpPr>
          <a:xfrm>
            <a:off x="3231028" y="1258805"/>
            <a:ext cx="2243557" cy="1963232"/>
            <a:chOff x="693911" y="2921956"/>
            <a:chExt cx="2259600" cy="2137200"/>
          </a:xfrm>
        </p:grpSpPr>
        <p:sp>
          <p:nvSpPr>
            <p:cNvPr id="706" name="Google Shape;706;p36"/>
            <p:cNvSpPr/>
            <p:nvPr/>
          </p:nvSpPr>
          <p:spPr>
            <a:xfrm>
              <a:off x="693911" y="2921956"/>
              <a:ext cx="2259600" cy="2137200"/>
            </a:xfrm>
            <a:prstGeom prst="ellipse">
              <a:avLst/>
            </a:prstGeom>
            <a:noFill/>
            <a:ln cap="flat" cmpd="sng" w="25400">
              <a:solidFill>
                <a:srgbClr val="42719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7" name="Google Shape;707;p36"/>
            <p:cNvGrpSpPr/>
            <p:nvPr/>
          </p:nvGrpSpPr>
          <p:grpSpPr>
            <a:xfrm>
              <a:off x="810836" y="2994531"/>
              <a:ext cx="2046284" cy="1982801"/>
              <a:chOff x="4059683" y="1054120"/>
              <a:chExt cx="3834865" cy="3745373"/>
            </a:xfrm>
          </p:grpSpPr>
          <p:sp>
            <p:nvSpPr>
              <p:cNvPr id="708" name="Google Shape;708;p36"/>
              <p:cNvSpPr/>
              <p:nvPr/>
            </p:nvSpPr>
            <p:spPr>
              <a:xfrm>
                <a:off x="5021387" y="2008900"/>
                <a:ext cx="1868700" cy="1780800"/>
              </a:xfrm>
              <a:prstGeom prst="ellipse">
                <a:avLst/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36"/>
              <p:cNvSpPr/>
              <p:nvPr/>
            </p:nvSpPr>
            <p:spPr>
              <a:xfrm>
                <a:off x="6663949" y="2373637"/>
                <a:ext cx="81000" cy="81600"/>
              </a:xfrm>
              <a:prstGeom prst="ellipse">
                <a:avLst/>
              </a:prstGeom>
              <a:solidFill>
                <a:srgbClr val="FFFFFF"/>
              </a:solidFill>
              <a:ln cap="flat" cmpd="sng" w="57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36"/>
              <p:cNvSpPr/>
              <p:nvPr/>
            </p:nvSpPr>
            <p:spPr>
              <a:xfrm>
                <a:off x="5892595" y="1978960"/>
                <a:ext cx="81000" cy="81600"/>
              </a:xfrm>
              <a:prstGeom prst="ellipse">
                <a:avLst/>
              </a:prstGeom>
              <a:solidFill>
                <a:srgbClr val="FFFFFF"/>
              </a:solidFill>
              <a:ln cap="flat" cmpd="sng" w="57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36"/>
              <p:cNvSpPr/>
              <p:nvPr/>
            </p:nvSpPr>
            <p:spPr>
              <a:xfrm>
                <a:off x="5070579" y="3326605"/>
                <a:ext cx="81000" cy="81600"/>
              </a:xfrm>
              <a:prstGeom prst="ellipse">
                <a:avLst/>
              </a:prstGeom>
              <a:solidFill>
                <a:srgbClr val="FFFFFF"/>
              </a:solidFill>
              <a:ln cap="flat" cmpd="sng" w="57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36"/>
              <p:cNvSpPr/>
              <p:nvPr/>
            </p:nvSpPr>
            <p:spPr>
              <a:xfrm>
                <a:off x="6764656" y="3254642"/>
                <a:ext cx="81000" cy="81600"/>
              </a:xfrm>
              <a:prstGeom prst="ellipse">
                <a:avLst/>
              </a:prstGeom>
              <a:solidFill>
                <a:srgbClr val="FFFFFF"/>
              </a:solidFill>
              <a:ln cap="flat" cmpd="sng" w="57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36"/>
              <p:cNvSpPr/>
              <p:nvPr/>
            </p:nvSpPr>
            <p:spPr>
              <a:xfrm>
                <a:off x="5136653" y="2373637"/>
                <a:ext cx="81000" cy="81600"/>
              </a:xfrm>
              <a:prstGeom prst="ellipse">
                <a:avLst/>
              </a:prstGeom>
              <a:solidFill>
                <a:srgbClr val="FFFFFF"/>
              </a:solidFill>
              <a:ln cap="flat" cmpd="sng" w="57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36"/>
              <p:cNvSpPr/>
              <p:nvPr/>
            </p:nvSpPr>
            <p:spPr>
              <a:xfrm>
                <a:off x="5526365" y="3721283"/>
                <a:ext cx="81000" cy="81600"/>
              </a:xfrm>
              <a:prstGeom prst="ellipse">
                <a:avLst/>
              </a:prstGeom>
              <a:solidFill>
                <a:srgbClr val="FFFFFF"/>
              </a:solidFill>
              <a:ln cap="flat" cmpd="sng" w="57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36"/>
              <p:cNvSpPr txBox="1"/>
              <p:nvPr/>
            </p:nvSpPr>
            <p:spPr>
              <a:xfrm>
                <a:off x="6002975" y="4553193"/>
                <a:ext cx="11607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latin typeface="Nunito"/>
                    <a:ea typeface="Nunito"/>
                    <a:cs typeface="Nunito"/>
                    <a:sym typeface="Nunito"/>
                  </a:rPr>
                  <a:t>DEV 2</a:t>
                </a:r>
                <a:endParaRPr b="1" i="0" sz="7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716" name="Google Shape;716;p36"/>
              <p:cNvSpPr txBox="1"/>
              <p:nvPr/>
            </p:nvSpPr>
            <p:spPr>
              <a:xfrm>
                <a:off x="6580594" y="3491559"/>
                <a:ext cx="11607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latin typeface="Nunito"/>
                    <a:ea typeface="Nunito"/>
                    <a:cs typeface="Nunito"/>
                    <a:sym typeface="Nunito"/>
                  </a:rPr>
                  <a:t>DEV1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717" name="Google Shape;717;p36"/>
              <p:cNvSpPr txBox="1"/>
              <p:nvPr/>
            </p:nvSpPr>
            <p:spPr>
              <a:xfrm>
                <a:off x="5122489" y="1682271"/>
                <a:ext cx="17232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Líder Facilitador</a:t>
                </a:r>
                <a:endParaRPr b="1" sz="7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pic>
            <p:nvPicPr>
              <p:cNvPr descr="Resultado de imagem para &quot;Team member&quot; icon" id="718" name="Google Shape;718;p3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932812" y="1620725"/>
                <a:ext cx="688134" cy="65582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19" name="Google Shape;719;p36"/>
              <p:cNvGrpSpPr/>
              <p:nvPr/>
            </p:nvGrpSpPr>
            <p:grpSpPr>
              <a:xfrm>
                <a:off x="4069887" y="1727502"/>
                <a:ext cx="1160700" cy="916293"/>
                <a:chOff x="5685293" y="3547961"/>
                <a:chExt cx="1160700" cy="916293"/>
              </a:xfrm>
            </p:grpSpPr>
            <p:pic>
              <p:nvPicPr>
                <p:cNvPr descr="Imagem relacionada" id="720" name="Google Shape;720;p36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5921584" y="3547961"/>
                  <a:ext cx="688134" cy="655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21" name="Google Shape;721;p36"/>
                <p:cNvSpPr txBox="1"/>
                <p:nvPr/>
              </p:nvSpPr>
              <p:spPr>
                <a:xfrm>
                  <a:off x="5685293" y="4064053"/>
                  <a:ext cx="11607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700">
                      <a:latin typeface="Nunito"/>
                      <a:ea typeface="Nunito"/>
                      <a:cs typeface="Nunito"/>
                      <a:sym typeface="Nunito"/>
                    </a:rPr>
                    <a:t>DEV 4</a:t>
                  </a:r>
                  <a:endParaRPr sz="10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p:grpSp>
          <p:pic>
            <p:nvPicPr>
              <p:cNvPr descr="Imagem relacionada" id="722" name="Google Shape;722;p3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890081" y="2835717"/>
                <a:ext cx="688134" cy="65583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23" name="Google Shape;723;p36"/>
              <p:cNvGrpSpPr/>
              <p:nvPr/>
            </p:nvGrpSpPr>
            <p:grpSpPr>
              <a:xfrm>
                <a:off x="4059683" y="2800453"/>
                <a:ext cx="1160700" cy="1014350"/>
                <a:chOff x="6714839" y="3528581"/>
                <a:chExt cx="1160700" cy="1014350"/>
              </a:xfrm>
            </p:grpSpPr>
            <p:sp>
              <p:nvSpPr>
                <p:cNvPr id="724" name="Google Shape;724;p36"/>
                <p:cNvSpPr txBox="1"/>
                <p:nvPr/>
              </p:nvSpPr>
              <p:spPr>
                <a:xfrm>
                  <a:off x="6714839" y="4142731"/>
                  <a:ext cx="11607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700">
                      <a:latin typeface="Nunito"/>
                      <a:ea typeface="Nunito"/>
                      <a:cs typeface="Nunito"/>
                      <a:sym typeface="Nunito"/>
                    </a:rPr>
                    <a:t>DEV 3</a:t>
                  </a:r>
                  <a:endParaRPr sz="10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pic>
              <p:nvPicPr>
                <p:cNvPr descr="Imagem relacionada" id="725" name="Google Shape;725;p36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6951132" y="3528581"/>
                  <a:ext cx="688134" cy="655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descr="Resultado de imagem para &quot;Team member&quot; icon" id="726" name="Google Shape;726;p3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614036" y="1054120"/>
                <a:ext cx="688134" cy="6558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Resultado de imagem para &quot;Team member&quot; icon" id="727" name="Google Shape;727;p3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240064" y="3901205"/>
                <a:ext cx="688134" cy="6558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28" name="Google Shape;728;p36"/>
              <p:cNvSpPr txBox="1"/>
              <p:nvPr/>
            </p:nvSpPr>
            <p:spPr>
              <a:xfrm>
                <a:off x="5021477" y="2677756"/>
                <a:ext cx="1868700" cy="5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b="1" lang="pt-BR" sz="1100">
                    <a:latin typeface="Nunito"/>
                    <a:ea typeface="Nunito"/>
                    <a:cs typeface="Nunito"/>
                    <a:sym typeface="Nunito"/>
                  </a:rPr>
                  <a:t>Squad</a:t>
                </a:r>
                <a:r>
                  <a:rPr b="1" lang="pt-BR" sz="1100">
                    <a:latin typeface="Nunito"/>
                    <a:ea typeface="Nunito"/>
                    <a:cs typeface="Nunito"/>
                    <a:sym typeface="Nunito"/>
                  </a:rPr>
                  <a:t> 3</a:t>
                </a:r>
                <a:endParaRPr b="1" sz="1100">
                  <a:latin typeface="Nunito"/>
                  <a:ea typeface="Nunito"/>
                  <a:cs typeface="Nunito"/>
                  <a:sym typeface="Nuni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pt-BR" sz="80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(Sl 3)</a:t>
                </a:r>
                <a:endParaRPr b="1" sz="11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729" name="Google Shape;729;p36"/>
              <p:cNvSpPr txBox="1"/>
              <p:nvPr/>
            </p:nvSpPr>
            <p:spPr>
              <a:xfrm>
                <a:off x="6733848" y="2260883"/>
                <a:ext cx="11607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latin typeface="Nunito"/>
                    <a:ea typeface="Nunito"/>
                    <a:cs typeface="Nunito"/>
                    <a:sym typeface="Nunito"/>
                  </a:rPr>
                  <a:t>Facilitador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  <p:grpSp>
          <p:nvGrpSpPr>
            <p:cNvPr id="730" name="Google Shape;730;p36"/>
            <p:cNvGrpSpPr/>
            <p:nvPr/>
          </p:nvGrpSpPr>
          <p:grpSpPr>
            <a:xfrm>
              <a:off x="1195581" y="4480480"/>
              <a:ext cx="619350" cy="475554"/>
              <a:chOff x="5351932" y="3944565"/>
              <a:chExt cx="1160700" cy="898288"/>
            </a:xfrm>
          </p:grpSpPr>
          <p:sp>
            <p:nvSpPr>
              <p:cNvPr id="731" name="Google Shape;731;p36"/>
              <p:cNvSpPr txBox="1"/>
              <p:nvPr/>
            </p:nvSpPr>
            <p:spPr>
              <a:xfrm>
                <a:off x="5351932" y="4596553"/>
                <a:ext cx="11607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latin typeface="Nunito"/>
                    <a:ea typeface="Nunito"/>
                    <a:cs typeface="Nunito"/>
                    <a:sym typeface="Nunito"/>
                  </a:rPr>
                  <a:t>DEV 2</a:t>
                </a:r>
                <a:endParaRPr b="1" i="0" sz="7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pic>
            <p:nvPicPr>
              <p:cNvPr descr="Resultado de imagem para &quot;Team member&quot; icon" id="732" name="Google Shape;732;p3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589021" y="3944565"/>
                <a:ext cx="688134" cy="6558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33" name="Google Shape;733;p36"/>
            <p:cNvSpPr/>
            <p:nvPr/>
          </p:nvSpPr>
          <p:spPr>
            <a:xfrm>
              <a:off x="2061307" y="4395878"/>
              <a:ext cx="43200" cy="43200"/>
            </a:xfrm>
            <a:prstGeom prst="ellipse">
              <a:avLst/>
            </a:prstGeom>
            <a:solidFill>
              <a:srgbClr val="FFFFFF"/>
            </a:solidFill>
            <a:ln cap="flat" cmpd="sng" w="57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4" name="Google Shape;734;p36"/>
          <p:cNvSpPr/>
          <p:nvPr/>
        </p:nvSpPr>
        <p:spPr>
          <a:xfrm>
            <a:off x="6468799" y="3062981"/>
            <a:ext cx="2259600" cy="2137200"/>
          </a:xfrm>
          <a:prstGeom prst="ellipse">
            <a:avLst/>
          </a:prstGeom>
          <a:noFill/>
          <a:ln cap="flat" cmpd="sng" w="25400">
            <a:solidFill>
              <a:srgbClr val="42719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36"/>
          <p:cNvSpPr/>
          <p:nvPr/>
        </p:nvSpPr>
        <p:spPr>
          <a:xfrm>
            <a:off x="7098889" y="3641017"/>
            <a:ext cx="997138" cy="942756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36"/>
          <p:cNvSpPr/>
          <p:nvPr/>
        </p:nvSpPr>
        <p:spPr>
          <a:xfrm>
            <a:off x="7975361" y="3834109"/>
            <a:ext cx="43222" cy="43199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36"/>
          <p:cNvSpPr/>
          <p:nvPr/>
        </p:nvSpPr>
        <p:spPr>
          <a:xfrm>
            <a:off x="7563766" y="3625167"/>
            <a:ext cx="43222" cy="43199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36"/>
          <p:cNvSpPr/>
          <p:nvPr/>
        </p:nvSpPr>
        <p:spPr>
          <a:xfrm>
            <a:off x="7125138" y="4338610"/>
            <a:ext cx="43222" cy="43199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36"/>
          <p:cNvSpPr/>
          <p:nvPr/>
        </p:nvSpPr>
        <p:spPr>
          <a:xfrm>
            <a:off x="8029098" y="4300513"/>
            <a:ext cx="43222" cy="43199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36"/>
          <p:cNvSpPr/>
          <p:nvPr/>
        </p:nvSpPr>
        <p:spPr>
          <a:xfrm>
            <a:off x="7160395" y="3834109"/>
            <a:ext cx="43222" cy="43199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36"/>
          <p:cNvSpPr/>
          <p:nvPr/>
        </p:nvSpPr>
        <p:spPr>
          <a:xfrm>
            <a:off x="7368345" y="4547553"/>
            <a:ext cx="43222" cy="43199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36"/>
          <p:cNvSpPr txBox="1"/>
          <p:nvPr/>
        </p:nvSpPr>
        <p:spPr>
          <a:xfrm>
            <a:off x="7622665" y="4987966"/>
            <a:ext cx="619350" cy="1303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latin typeface="Nunito"/>
                <a:ea typeface="Nunito"/>
                <a:cs typeface="Nunito"/>
                <a:sym typeface="Nunito"/>
              </a:rPr>
              <a:t>DEV 2</a:t>
            </a:r>
            <a:endParaRPr b="1" i="0" sz="7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3" name="Google Shape;743;p36"/>
          <p:cNvSpPr txBox="1"/>
          <p:nvPr/>
        </p:nvSpPr>
        <p:spPr>
          <a:xfrm>
            <a:off x="7930882" y="4425937"/>
            <a:ext cx="619350" cy="1303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latin typeface="Nunito"/>
                <a:ea typeface="Nunito"/>
                <a:cs typeface="Nunito"/>
                <a:sym typeface="Nunito"/>
              </a:rPr>
              <a:t>DEV1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4" name="Google Shape;744;p36"/>
          <p:cNvSpPr txBox="1"/>
          <p:nvPr/>
        </p:nvSpPr>
        <p:spPr>
          <a:xfrm>
            <a:off x="7152837" y="3468100"/>
            <a:ext cx="919500" cy="1303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Líder Facilitador</a:t>
            </a:r>
            <a:endParaRPr b="1" sz="7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Resultado de imagem para &quot;Team member&quot; icon" id="745" name="Google Shape;74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8826" y="3435517"/>
            <a:ext cx="367189" cy="347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relacionada" id="746" name="Google Shape;74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17254" y="3492045"/>
            <a:ext cx="367188" cy="347196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36"/>
          <p:cNvSpPr txBox="1"/>
          <p:nvPr/>
        </p:nvSpPr>
        <p:spPr>
          <a:xfrm>
            <a:off x="6591169" y="3765264"/>
            <a:ext cx="619350" cy="211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latin typeface="Nunito"/>
                <a:ea typeface="Nunito"/>
                <a:cs typeface="Nunito"/>
                <a:sym typeface="Nunito"/>
              </a:rPr>
              <a:t>DEV 4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Imagem relacionada" id="748" name="Google Shape;748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6025" y="4078734"/>
            <a:ext cx="367188" cy="347196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6"/>
          <p:cNvSpPr txBox="1"/>
          <p:nvPr/>
        </p:nvSpPr>
        <p:spPr>
          <a:xfrm>
            <a:off x="6585724" y="4385196"/>
            <a:ext cx="619350" cy="211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latin typeface="Nunito"/>
                <a:ea typeface="Nunito"/>
                <a:cs typeface="Nunito"/>
                <a:sym typeface="Nunito"/>
              </a:rPr>
              <a:t>DEV 3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Imagem relacionada" id="750" name="Google Shape;750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11810" y="4060065"/>
            <a:ext cx="367188" cy="347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&quot;Team member&quot; icon" id="751" name="Google Shape;75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5127" y="3135556"/>
            <a:ext cx="367188" cy="347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&quot;Team member&quot; icon" id="752" name="Google Shape;75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49175" y="4642803"/>
            <a:ext cx="367188" cy="347196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36"/>
          <p:cNvSpPr txBox="1"/>
          <p:nvPr/>
        </p:nvSpPr>
        <p:spPr>
          <a:xfrm>
            <a:off x="7098937" y="3995110"/>
            <a:ext cx="997138" cy="2930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11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Squad</a:t>
            </a:r>
            <a:r>
              <a:rPr b="1" lang="pt-BR" sz="1100">
                <a:latin typeface="Arial Black"/>
                <a:ea typeface="Arial Black"/>
                <a:cs typeface="Arial Black"/>
                <a:sym typeface="Arial Black"/>
              </a:rPr>
              <a:t> 5</a:t>
            </a:r>
            <a:endParaRPr b="1" sz="11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(Sl 5)</a:t>
            </a:r>
            <a:endParaRPr b="1" sz="11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54" name="Google Shape;754;p36"/>
          <p:cNvSpPr txBox="1"/>
          <p:nvPr/>
        </p:nvSpPr>
        <p:spPr>
          <a:xfrm>
            <a:off x="8012658" y="3774417"/>
            <a:ext cx="619350" cy="1303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latin typeface="Nunito"/>
                <a:ea typeface="Nunito"/>
                <a:cs typeface="Nunito"/>
                <a:sym typeface="Nunito"/>
              </a:rPr>
              <a:t>Facilitador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5" name="Google Shape;755;p36"/>
          <p:cNvSpPr txBox="1"/>
          <p:nvPr/>
        </p:nvSpPr>
        <p:spPr>
          <a:xfrm>
            <a:off x="6970468" y="4966668"/>
            <a:ext cx="619350" cy="1303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latin typeface="Nunito"/>
                <a:ea typeface="Nunito"/>
                <a:cs typeface="Nunito"/>
                <a:sym typeface="Nunito"/>
              </a:rPr>
              <a:t>DEV 2</a:t>
            </a:r>
            <a:endParaRPr b="1" i="0" sz="7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Resultado de imagem para &quot;Team member&quot; icon" id="756" name="Google Shape;756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6979" y="4621505"/>
            <a:ext cx="367188" cy="34719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36"/>
          <p:cNvSpPr/>
          <p:nvPr/>
        </p:nvSpPr>
        <p:spPr>
          <a:xfrm>
            <a:off x="7836195" y="4536903"/>
            <a:ext cx="43200" cy="43200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36"/>
          <p:cNvSpPr txBox="1"/>
          <p:nvPr/>
        </p:nvSpPr>
        <p:spPr>
          <a:xfrm>
            <a:off x="168875" y="40075"/>
            <a:ext cx="868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Modelo de interação entre</a:t>
            </a:r>
            <a:r>
              <a:rPr lang="pt-BR" sz="26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</a:t>
            </a:r>
            <a:r>
              <a:rPr b="1" lang="pt-BR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SQUADS</a:t>
            </a:r>
            <a:r>
              <a:rPr b="1" lang="pt-BR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 </a:t>
            </a:r>
            <a:endParaRPr b="1" sz="2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37"/>
          <p:cNvSpPr txBox="1"/>
          <p:nvPr>
            <p:ph idx="1" type="subTitle"/>
          </p:nvPr>
        </p:nvSpPr>
        <p:spPr>
          <a:xfrm>
            <a:off x="311700" y="993275"/>
            <a:ext cx="8520600" cy="29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Objetivos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 Compreender a plataforma java, máquina virtual, compilador, ambiente de desenvolvimento;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 Lógica e estruturas de dados básicas;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 Melhorar a abstração e raciocínio lógico para desenvolvimento em java;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275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 Entender o básico da orientação objeto e as diferenças para o paradigma estruturado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Pré-requisitos 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Para que o participante possa absorver o conhecimento e aproveitar ao máximo o curso, é necessário que tenha conhecimentos listados abaixo: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Lógica de programação;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Experiência com outra linguagem de programação (recomendado);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Carga horária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 abordagem terá 30% de teoria e 70% de prática, totalizando 72 horas de treinamento. 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Conteúdo programático 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Java – Breve Histórico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Tecnologia Java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Instalação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Estruturas básicas para programação Java - Tipos de dados, variáveis, constantes, operadores e controle de fluxo;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Orientação a Objetos básica - Classes, objetos, métodos e atributos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Arrays - Vetores e Matrizes;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API Padrão Java - Classes da API Padrão;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64" name="Google Shape;764;p37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 rot="-5400000">
            <a:off x="8336300" y="386575"/>
            <a:ext cx="1161500" cy="3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37"/>
          <p:cNvSpPr txBox="1"/>
          <p:nvPr/>
        </p:nvSpPr>
        <p:spPr>
          <a:xfrm>
            <a:off x="430975" y="160400"/>
            <a:ext cx="821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Ementa Java</a:t>
            </a:r>
            <a:endParaRPr b="1" sz="2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66" name="Google Shape;7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2588" y="4847351"/>
            <a:ext cx="1219275" cy="26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8"/>
          <p:cNvSpPr txBox="1"/>
          <p:nvPr>
            <p:ph idx="1" type="subTitle"/>
          </p:nvPr>
        </p:nvSpPr>
        <p:spPr>
          <a:xfrm>
            <a:off x="311700" y="993275"/>
            <a:ext cx="8520600" cy="29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Conteúdo programático 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Java – Breve Histórico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Tecnologia Java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Instalação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Estruturas básicas para programação Java - Tipos de dados, variáveis, constantes, operadores e controle de fluxo;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Orientação a Objetos básica - Classes, objetos, métodos e atributos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Arrays - Vetores e Matrizes;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API Padrão Java - Classes da API Padrão;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1400"/>
              </a:spcAft>
              <a:buSzPts val="275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72" name="Google Shape;772;p38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 rot="-5400000">
            <a:off x="8336300" y="386575"/>
            <a:ext cx="1161500" cy="3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38"/>
          <p:cNvSpPr txBox="1"/>
          <p:nvPr/>
        </p:nvSpPr>
        <p:spPr>
          <a:xfrm>
            <a:off x="430975" y="160400"/>
            <a:ext cx="821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Java I</a:t>
            </a:r>
            <a:endParaRPr b="1" sz="2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74" name="Google Shape;77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2588" y="4847351"/>
            <a:ext cx="1219275" cy="26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9"/>
          <p:cNvSpPr txBox="1"/>
          <p:nvPr>
            <p:ph idx="1" type="subTitle"/>
          </p:nvPr>
        </p:nvSpPr>
        <p:spPr>
          <a:xfrm>
            <a:off x="311700" y="993275"/>
            <a:ext cx="8520600" cy="29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Objetivos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 Aprender na prática a desenvolver aplicações Java completas, realizando atividades que são fundamentais em projetos reais, tais como: 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 Modelagem e implementação de classes de negócios;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 Integração com bancos de dados relacionais utilizando Java e JDBC ;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Pré-requisitos 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Para que o participante possa absorver o conhecimento e aproveitar ao máximo o curso, é necessário que tenha conhecimentos listados abaixo: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Lógica de programação;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Experiência com outra linguagem de programação (recomendado);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1400"/>
              </a:spcAft>
              <a:buSzPts val="1100"/>
              <a:buNone/>
            </a:pPr>
            <a:r>
              <a:rPr b="1" lang="pt-BR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Java I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80" name="Google Shape;780;p39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 rot="-5400000">
            <a:off x="8336300" y="386575"/>
            <a:ext cx="1161500" cy="3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39"/>
          <p:cNvSpPr txBox="1"/>
          <p:nvPr/>
        </p:nvSpPr>
        <p:spPr>
          <a:xfrm>
            <a:off x="430975" y="160400"/>
            <a:ext cx="821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Java II</a:t>
            </a:r>
            <a:endParaRPr b="1" sz="2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82" name="Google Shape;7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2588" y="4847351"/>
            <a:ext cx="1219275" cy="26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0"/>
          <p:cNvSpPr txBox="1"/>
          <p:nvPr>
            <p:ph idx="1" type="subTitle"/>
          </p:nvPr>
        </p:nvSpPr>
        <p:spPr>
          <a:xfrm>
            <a:off x="159300" y="917075"/>
            <a:ext cx="3142200" cy="29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Conteúdo programático 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Composição do EAR 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Módulos EJB e WEB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Deployment Descriptor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Serialização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Conceitos Java EE 6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Widfly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JNDI</a:t>
            </a:r>
            <a:endParaRPr b="1"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8" name="Google Shape;788;p40"/>
          <p:cNvSpPr txBox="1"/>
          <p:nvPr/>
        </p:nvSpPr>
        <p:spPr>
          <a:xfrm>
            <a:off x="6098725" y="917075"/>
            <a:ext cx="43761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PrimaryKey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Relacionamentos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EntityManager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Query Language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Joins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JPQL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Named Query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Persistence.xml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Tratamento de Erros, depuração e logs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9" name="Google Shape;789;p40"/>
          <p:cNvSpPr txBox="1"/>
          <p:nvPr/>
        </p:nvSpPr>
        <p:spPr>
          <a:xfrm>
            <a:off x="3434925" y="917075"/>
            <a:ext cx="43761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EJB 3.2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Session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MDB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CDI 2.0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Banco de dados Oracle 12C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Transações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Webservices – JAX WS2.2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Webservices – JAX RS 1.1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SOAP vs. REST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Objetos, XML e JSON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Mensagens de XML com JAX-B 2.2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Token JWT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JPA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Entities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90" name="Google Shape;790;p40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 rot="-5400000">
            <a:off x="8336300" y="386575"/>
            <a:ext cx="1161500" cy="3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40"/>
          <p:cNvSpPr txBox="1"/>
          <p:nvPr/>
        </p:nvSpPr>
        <p:spPr>
          <a:xfrm>
            <a:off x="430975" y="160400"/>
            <a:ext cx="821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Java II</a:t>
            </a:r>
            <a:endParaRPr b="1" sz="2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92" name="Google Shape;79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2588" y="4847351"/>
            <a:ext cx="1219275" cy="26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7" name="Google Shape;797;p41"/>
          <p:cNvCxnSpPr/>
          <p:nvPr/>
        </p:nvCxnSpPr>
        <p:spPr>
          <a:xfrm>
            <a:off x="3727082" y="2836800"/>
            <a:ext cx="4200" cy="6051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98" name="Google Shape;798;p41"/>
          <p:cNvSpPr txBox="1"/>
          <p:nvPr/>
        </p:nvSpPr>
        <p:spPr>
          <a:xfrm>
            <a:off x="2740675" y="1296750"/>
            <a:ext cx="99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TREINAMENTO</a:t>
            </a:r>
            <a:endParaRPr b="1"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HARD + SOFT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cxnSp>
        <p:nvCxnSpPr>
          <p:cNvPr id="799" name="Google Shape;799;p41"/>
          <p:cNvCxnSpPr>
            <a:stCxn id="798" idx="2"/>
            <a:endCxn id="800" idx="0"/>
          </p:cNvCxnSpPr>
          <p:nvPr/>
        </p:nvCxnSpPr>
        <p:spPr>
          <a:xfrm flipH="1">
            <a:off x="3230425" y="1727850"/>
            <a:ext cx="5400" cy="8883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01" name="Google Shape;801;p41"/>
          <p:cNvSpPr/>
          <p:nvPr/>
        </p:nvSpPr>
        <p:spPr>
          <a:xfrm>
            <a:off x="1842725" y="2691000"/>
            <a:ext cx="1036500" cy="34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2" name="Google Shape;802;p41"/>
          <p:cNvCxnSpPr/>
          <p:nvPr/>
        </p:nvCxnSpPr>
        <p:spPr>
          <a:xfrm>
            <a:off x="1312746" y="1051723"/>
            <a:ext cx="7800" cy="336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3" name="Google Shape;803;p41"/>
          <p:cNvSpPr txBox="1"/>
          <p:nvPr/>
        </p:nvSpPr>
        <p:spPr>
          <a:xfrm>
            <a:off x="1021325" y="2492700"/>
            <a:ext cx="821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OBJETIVO &amp;</a:t>
            </a:r>
            <a:endParaRPr b="1"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PROPÓSITO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804" name="Google Shape;804;p41"/>
          <p:cNvSpPr txBox="1"/>
          <p:nvPr/>
        </p:nvSpPr>
        <p:spPr>
          <a:xfrm>
            <a:off x="168875" y="268675"/>
            <a:ext cx="868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COMO </a:t>
            </a:r>
            <a:r>
              <a:rPr b="1" lang="pt-BR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FUNCIONA  </a:t>
            </a:r>
            <a:endParaRPr b="1" sz="2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05" name="Google Shape;805;p41"/>
          <p:cNvSpPr/>
          <p:nvPr/>
        </p:nvSpPr>
        <p:spPr>
          <a:xfrm>
            <a:off x="2648275" y="2616150"/>
            <a:ext cx="349200" cy="184200"/>
          </a:xfrm>
          <a:prstGeom prst="chevron">
            <a:avLst>
              <a:gd fmla="val 50000" name="adj"/>
            </a:avLst>
          </a:prstGeom>
          <a:solidFill>
            <a:srgbClr val="009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1"/>
          <p:cNvSpPr txBox="1"/>
          <p:nvPr/>
        </p:nvSpPr>
        <p:spPr>
          <a:xfrm>
            <a:off x="31075" y="2185050"/>
            <a:ext cx="103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Desenvolvedores</a:t>
            </a:r>
            <a:endParaRPr b="1"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ENGAJADOS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807" name="Google Shape;807;p41"/>
          <p:cNvSpPr txBox="1"/>
          <p:nvPr/>
        </p:nvSpPr>
        <p:spPr>
          <a:xfrm>
            <a:off x="123125" y="2923800"/>
            <a:ext cx="89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Líderes &amp; Facilitadores </a:t>
            </a:r>
            <a:endParaRPr b="1"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DEFINIDOS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cxnSp>
        <p:nvCxnSpPr>
          <p:cNvPr id="808" name="Google Shape;808;p41"/>
          <p:cNvCxnSpPr/>
          <p:nvPr/>
        </p:nvCxnSpPr>
        <p:spPr>
          <a:xfrm>
            <a:off x="1308475" y="1053425"/>
            <a:ext cx="62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9" name="Google Shape;809;p41"/>
          <p:cNvCxnSpPr/>
          <p:nvPr/>
        </p:nvCxnSpPr>
        <p:spPr>
          <a:xfrm>
            <a:off x="1316152" y="4416635"/>
            <a:ext cx="62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10" name="Google Shape;8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550" y="884250"/>
            <a:ext cx="942550" cy="3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7875" y="4239783"/>
            <a:ext cx="429119" cy="3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41"/>
          <p:cNvSpPr/>
          <p:nvPr/>
        </p:nvSpPr>
        <p:spPr>
          <a:xfrm>
            <a:off x="4178283" y="2616150"/>
            <a:ext cx="1350600" cy="1842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1"/>
          <p:cNvSpPr/>
          <p:nvPr/>
        </p:nvSpPr>
        <p:spPr>
          <a:xfrm>
            <a:off x="5475131" y="2616148"/>
            <a:ext cx="1350600" cy="1842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1"/>
          <p:cNvSpPr/>
          <p:nvPr/>
        </p:nvSpPr>
        <p:spPr>
          <a:xfrm>
            <a:off x="6775646" y="2616150"/>
            <a:ext cx="1350600" cy="1842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41"/>
          <p:cNvSpPr txBox="1"/>
          <p:nvPr/>
        </p:nvSpPr>
        <p:spPr>
          <a:xfrm>
            <a:off x="1750075" y="1296750"/>
            <a:ext cx="898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MENTORIA</a:t>
            </a:r>
            <a:endParaRPr b="1"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Visão &amp; Propósito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(3 Meses)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800" name="Google Shape;800;p41"/>
          <p:cNvSpPr/>
          <p:nvPr/>
        </p:nvSpPr>
        <p:spPr>
          <a:xfrm>
            <a:off x="2938452" y="2616150"/>
            <a:ext cx="676200" cy="1842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1"/>
          <p:cNvSpPr txBox="1"/>
          <p:nvPr/>
        </p:nvSpPr>
        <p:spPr>
          <a:xfrm>
            <a:off x="2347732" y="3354900"/>
            <a:ext cx="89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Definição de Objetivos e Resultados</a:t>
            </a:r>
            <a:endParaRPr b="1"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Stack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Skill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Target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cxnSp>
        <p:nvCxnSpPr>
          <p:cNvPr id="817" name="Google Shape;817;p41"/>
          <p:cNvCxnSpPr>
            <a:stCxn id="815" idx="2"/>
          </p:cNvCxnSpPr>
          <p:nvPr/>
        </p:nvCxnSpPr>
        <p:spPr>
          <a:xfrm>
            <a:off x="2199175" y="1973850"/>
            <a:ext cx="4200" cy="6051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18" name="Google Shape;818;p41"/>
          <p:cNvCxnSpPr/>
          <p:nvPr/>
        </p:nvCxnSpPr>
        <p:spPr>
          <a:xfrm>
            <a:off x="2794732" y="2836800"/>
            <a:ext cx="4200" cy="6051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19" name="Google Shape;819;p41"/>
          <p:cNvSpPr/>
          <p:nvPr/>
        </p:nvSpPr>
        <p:spPr>
          <a:xfrm>
            <a:off x="3554932" y="2616150"/>
            <a:ext cx="676200" cy="1842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1"/>
          <p:cNvSpPr txBox="1"/>
          <p:nvPr/>
        </p:nvSpPr>
        <p:spPr>
          <a:xfrm>
            <a:off x="3062250" y="837875"/>
            <a:ext cx="291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Encontros 2 x semana</a:t>
            </a:r>
            <a:endParaRPr b="1" sz="1200">
              <a:solidFill>
                <a:srgbClr val="0092CA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Dinâmica Projetos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821" name="Google Shape;821;p41"/>
          <p:cNvSpPr txBox="1"/>
          <p:nvPr/>
        </p:nvSpPr>
        <p:spPr>
          <a:xfrm>
            <a:off x="2400900" y="4130125"/>
            <a:ext cx="291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Rituais Internos</a:t>
            </a:r>
            <a:endParaRPr b="1" sz="1200">
              <a:solidFill>
                <a:srgbClr val="0092CA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Medição &amp; Análise - AVALIAÇÃO 360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822" name="Google Shape;822;p41"/>
          <p:cNvSpPr txBox="1"/>
          <p:nvPr/>
        </p:nvSpPr>
        <p:spPr>
          <a:xfrm>
            <a:off x="3280082" y="3354900"/>
            <a:ext cx="89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SPRINT</a:t>
            </a:r>
            <a:endParaRPr b="1"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BACKLOG</a:t>
            </a:r>
            <a:r>
              <a:rPr lang="pt-BR" sz="8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.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823" name="Google Shape;823;p41"/>
          <p:cNvSpPr txBox="1"/>
          <p:nvPr/>
        </p:nvSpPr>
        <p:spPr>
          <a:xfrm>
            <a:off x="4249856" y="1717272"/>
            <a:ext cx="99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PROJETO</a:t>
            </a:r>
            <a:endParaRPr b="1"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SIMULANDO REAL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cxnSp>
        <p:nvCxnSpPr>
          <p:cNvPr id="824" name="Google Shape;824;p41"/>
          <p:cNvCxnSpPr/>
          <p:nvPr/>
        </p:nvCxnSpPr>
        <p:spPr>
          <a:xfrm flipH="1">
            <a:off x="4731394" y="2212195"/>
            <a:ext cx="5400" cy="3888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25" name="Google Shape;825;p41"/>
          <p:cNvSpPr txBox="1"/>
          <p:nvPr/>
        </p:nvSpPr>
        <p:spPr>
          <a:xfrm>
            <a:off x="2899962" y="2561050"/>
            <a:ext cx="729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1-12 Sem.</a:t>
            </a:r>
            <a:endParaRPr/>
          </a:p>
        </p:txBody>
      </p:sp>
      <p:sp>
        <p:nvSpPr>
          <p:cNvPr id="826" name="Google Shape;826;p41"/>
          <p:cNvSpPr txBox="1"/>
          <p:nvPr/>
        </p:nvSpPr>
        <p:spPr>
          <a:xfrm>
            <a:off x="3535901" y="2561046"/>
            <a:ext cx="62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Sem</a:t>
            </a:r>
            <a:endParaRPr/>
          </a:p>
        </p:txBody>
      </p:sp>
      <p:sp>
        <p:nvSpPr>
          <p:cNvPr id="827" name="Google Shape;827;p41"/>
          <p:cNvSpPr txBox="1"/>
          <p:nvPr/>
        </p:nvSpPr>
        <p:spPr>
          <a:xfrm>
            <a:off x="4430301" y="2554111"/>
            <a:ext cx="62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Meses</a:t>
            </a:r>
            <a:endParaRPr/>
          </a:p>
        </p:txBody>
      </p:sp>
      <p:sp>
        <p:nvSpPr>
          <p:cNvPr id="828" name="Google Shape;828;p41"/>
          <p:cNvSpPr txBox="1"/>
          <p:nvPr/>
        </p:nvSpPr>
        <p:spPr>
          <a:xfrm>
            <a:off x="5799179" y="2553557"/>
            <a:ext cx="62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Meses</a:t>
            </a:r>
            <a:endParaRPr/>
          </a:p>
        </p:txBody>
      </p:sp>
      <p:sp>
        <p:nvSpPr>
          <p:cNvPr id="829" name="Google Shape;829;p41"/>
          <p:cNvSpPr txBox="1"/>
          <p:nvPr/>
        </p:nvSpPr>
        <p:spPr>
          <a:xfrm>
            <a:off x="7109933" y="2553557"/>
            <a:ext cx="62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Meses</a:t>
            </a:r>
            <a:endParaRPr/>
          </a:p>
        </p:txBody>
      </p:sp>
      <p:sp>
        <p:nvSpPr>
          <p:cNvPr id="830" name="Google Shape;830;p41"/>
          <p:cNvSpPr/>
          <p:nvPr/>
        </p:nvSpPr>
        <p:spPr>
          <a:xfrm>
            <a:off x="6809450" y="2826575"/>
            <a:ext cx="183600" cy="184200"/>
          </a:xfrm>
          <a:prstGeom prst="sun">
            <a:avLst>
              <a:gd fmla="val 25000" name="adj"/>
            </a:avLst>
          </a:prstGeom>
          <a:solidFill>
            <a:srgbClr val="009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1" name="Google Shape;831;p41"/>
          <p:cNvCxnSpPr/>
          <p:nvPr/>
        </p:nvCxnSpPr>
        <p:spPr>
          <a:xfrm flipH="1" rot="10800000">
            <a:off x="4731533" y="2505557"/>
            <a:ext cx="2725200" cy="9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41"/>
          <p:cNvCxnSpPr/>
          <p:nvPr/>
        </p:nvCxnSpPr>
        <p:spPr>
          <a:xfrm flipH="1">
            <a:off x="6147732" y="2500401"/>
            <a:ext cx="5400" cy="1008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3" name="Google Shape;833;p41"/>
          <p:cNvCxnSpPr/>
          <p:nvPr/>
        </p:nvCxnSpPr>
        <p:spPr>
          <a:xfrm flipH="1" rot="10800000">
            <a:off x="3727083" y="2930232"/>
            <a:ext cx="4093200" cy="9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41"/>
          <p:cNvCxnSpPr/>
          <p:nvPr/>
        </p:nvCxnSpPr>
        <p:spPr>
          <a:xfrm flipH="1">
            <a:off x="4318932" y="2805201"/>
            <a:ext cx="5400" cy="1008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5" name="Google Shape;835;p41"/>
          <p:cNvCxnSpPr/>
          <p:nvPr/>
        </p:nvCxnSpPr>
        <p:spPr>
          <a:xfrm flipH="1">
            <a:off x="5157132" y="2805201"/>
            <a:ext cx="5400" cy="1008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6" name="Google Shape;836;p41"/>
          <p:cNvCxnSpPr/>
          <p:nvPr/>
        </p:nvCxnSpPr>
        <p:spPr>
          <a:xfrm flipH="1">
            <a:off x="5766732" y="2805201"/>
            <a:ext cx="5400" cy="1008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7" name="Google Shape;837;p41"/>
          <p:cNvCxnSpPr/>
          <p:nvPr/>
        </p:nvCxnSpPr>
        <p:spPr>
          <a:xfrm flipH="1">
            <a:off x="6452532" y="2805201"/>
            <a:ext cx="5400" cy="1008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8" name="Google Shape;838;p41"/>
          <p:cNvCxnSpPr/>
          <p:nvPr/>
        </p:nvCxnSpPr>
        <p:spPr>
          <a:xfrm flipH="1">
            <a:off x="7138332" y="2805201"/>
            <a:ext cx="5400" cy="1008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9" name="Google Shape;839;p41"/>
          <p:cNvCxnSpPr/>
          <p:nvPr/>
        </p:nvCxnSpPr>
        <p:spPr>
          <a:xfrm flipH="1">
            <a:off x="7824132" y="2805201"/>
            <a:ext cx="5400" cy="1008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40" name="Google Shape;840;p41"/>
          <p:cNvCxnSpPr/>
          <p:nvPr/>
        </p:nvCxnSpPr>
        <p:spPr>
          <a:xfrm flipH="1">
            <a:off x="7443132" y="2500401"/>
            <a:ext cx="5400" cy="100800"/>
          </a:xfrm>
          <a:prstGeom prst="straightConnector1">
            <a:avLst/>
          </a:prstGeom>
          <a:noFill/>
          <a:ln cap="flat" cmpd="sng" w="9525">
            <a:solidFill>
              <a:srgbClr val="0092CA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41" name="Google Shape;841;p41"/>
          <p:cNvSpPr/>
          <p:nvPr/>
        </p:nvSpPr>
        <p:spPr>
          <a:xfrm>
            <a:off x="7112525" y="4481550"/>
            <a:ext cx="183600" cy="184200"/>
          </a:xfrm>
          <a:prstGeom prst="sun">
            <a:avLst>
              <a:gd fmla="val 25000" name="adj"/>
            </a:avLst>
          </a:prstGeom>
          <a:solidFill>
            <a:srgbClr val="009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1"/>
          <p:cNvSpPr txBox="1"/>
          <p:nvPr/>
        </p:nvSpPr>
        <p:spPr>
          <a:xfrm>
            <a:off x="7138327" y="4419750"/>
            <a:ext cx="16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Última milha para emprego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843" name="Google Shape;843;p41"/>
          <p:cNvSpPr txBox="1"/>
          <p:nvPr/>
        </p:nvSpPr>
        <p:spPr>
          <a:xfrm>
            <a:off x="5835431" y="1790784"/>
            <a:ext cx="990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1:1</a:t>
            </a:r>
            <a:endParaRPr b="1"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Feedback &amp; Performance Review</a:t>
            </a:r>
            <a:endParaRPr sz="8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pic>
        <p:nvPicPr>
          <p:cNvPr id="844" name="Google Shape;844;p41"/>
          <p:cNvPicPr preferRelativeResize="0"/>
          <p:nvPr/>
        </p:nvPicPr>
        <p:blipFill>
          <a:blip r:embed="rId5">
            <a:alphaModFix amt="31000"/>
          </a:blip>
          <a:stretch>
            <a:fillRect/>
          </a:stretch>
        </p:blipFill>
        <p:spPr>
          <a:xfrm rot="-5400000">
            <a:off x="8336300" y="386575"/>
            <a:ext cx="1161500" cy="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2588" y="4847351"/>
            <a:ext cx="1219275" cy="26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2"/>
          <p:cNvSpPr txBox="1"/>
          <p:nvPr/>
        </p:nvSpPr>
        <p:spPr>
          <a:xfrm>
            <a:off x="613125" y="3220500"/>
            <a:ext cx="433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Nunito"/>
                <a:ea typeface="Nunito"/>
                <a:cs typeface="Nunito"/>
                <a:sym typeface="Nunito"/>
              </a:rPr>
              <a:t>lep</a:t>
            </a:r>
            <a:r>
              <a:rPr b="1" lang="pt-BR" sz="2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@elasticcode.com.br</a:t>
            </a:r>
            <a:endParaRPr sz="800"/>
          </a:p>
        </p:txBody>
      </p:sp>
      <p:sp>
        <p:nvSpPr>
          <p:cNvPr id="851" name="Google Shape;851;p42"/>
          <p:cNvSpPr txBox="1"/>
          <p:nvPr/>
        </p:nvSpPr>
        <p:spPr>
          <a:xfrm>
            <a:off x="1008500" y="1240175"/>
            <a:ext cx="748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ESTAMOS </a:t>
            </a:r>
            <a:r>
              <a:rPr b="1" lang="pt-BR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AQUI</a:t>
            </a:r>
            <a:r>
              <a:rPr lang="pt-BR" sz="2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PELO </a:t>
            </a:r>
            <a:r>
              <a:rPr b="1" lang="pt-BR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RESULTADO</a:t>
            </a:r>
            <a:endParaRPr b="1" sz="2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52" name="Google Shape;852;p42"/>
          <p:cNvSpPr txBox="1"/>
          <p:nvPr/>
        </p:nvSpPr>
        <p:spPr>
          <a:xfrm>
            <a:off x="1008500" y="1809100"/>
            <a:ext cx="7485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FICOU </a:t>
            </a:r>
            <a:r>
              <a:rPr b="1" lang="pt-BR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ALGUMA DÚVIDA</a:t>
            </a:r>
            <a:r>
              <a:rPr lang="pt-BR" sz="35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?</a:t>
            </a:r>
            <a:endParaRPr b="1" sz="3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53" name="Google Shape;8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499" y="3713100"/>
            <a:ext cx="4825850" cy="10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 amt="19000"/>
          </a:blip>
          <a:srcRect b="0" l="19" r="19" t="0"/>
          <a:stretch/>
        </p:blipFill>
        <p:spPr>
          <a:xfrm>
            <a:off x="0" y="0"/>
            <a:ext cx="9144000" cy="60960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/>
        </p:nvSpPr>
        <p:spPr>
          <a:xfrm>
            <a:off x="368500" y="793950"/>
            <a:ext cx="87441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NÓS</a:t>
            </a:r>
            <a:endParaRPr b="1" sz="3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ACREDITAMOS QUE A</a:t>
            </a:r>
            <a:endParaRPr b="1" sz="3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EDUCAÇÃO </a:t>
            </a:r>
            <a:r>
              <a:rPr b="1" lang="pt-BR" sz="3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É</a:t>
            </a:r>
            <a:endParaRPr b="1" sz="3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 MAIOR ACELERADORA</a:t>
            </a:r>
            <a:endParaRPr b="1" sz="3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DA PERFORMANCE</a:t>
            </a:r>
            <a:endParaRPr b="1" sz="3900">
              <a:solidFill>
                <a:srgbClr val="0092CA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 UM PROFISSIONAL </a:t>
            </a:r>
            <a:endParaRPr b="1" sz="3900">
              <a:solidFill>
                <a:srgbClr val="0092CA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 rotWithShape="1">
          <a:blip r:embed="rId3">
            <a:alphaModFix amt="17000"/>
          </a:blip>
          <a:srcRect b="0" l="8942" r="8942" t="0"/>
          <a:stretch/>
        </p:blipFill>
        <p:spPr>
          <a:xfrm>
            <a:off x="0" y="0"/>
            <a:ext cx="9143999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/>
          <p:nvPr/>
        </p:nvSpPr>
        <p:spPr>
          <a:xfrm>
            <a:off x="368500" y="793950"/>
            <a:ext cx="87441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NÓS</a:t>
            </a:r>
            <a:endParaRPr b="1" sz="3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SOMOS</a:t>
            </a:r>
            <a:endParaRPr b="1" sz="3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ESPECIALISTAS </a:t>
            </a:r>
            <a:r>
              <a:rPr b="1" lang="pt-BR" sz="3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EM</a:t>
            </a:r>
            <a:endParaRPr b="1" sz="3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AUMENTAR A </a:t>
            </a:r>
            <a:r>
              <a:rPr b="1" lang="pt-BR" sz="39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PERFORMANCE</a:t>
            </a:r>
            <a:r>
              <a:rPr b="1" lang="pt-BR" sz="3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DE TIMES DE</a:t>
            </a:r>
            <a:r>
              <a:rPr b="1" lang="pt-BR" sz="39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 DESENVOLVIMENTO DE SOFTWARE</a:t>
            </a:r>
            <a:endParaRPr b="1" sz="3900">
              <a:solidFill>
                <a:srgbClr val="0092CA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/>
        </p:nvSpPr>
        <p:spPr>
          <a:xfrm>
            <a:off x="773850" y="978600"/>
            <a:ext cx="75963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00">
                <a:latin typeface="Nunito"/>
                <a:ea typeface="Nunito"/>
                <a:cs typeface="Nunito"/>
                <a:sym typeface="Nunito"/>
              </a:rPr>
              <a:t>COMPLETAMOS</a:t>
            </a:r>
            <a:r>
              <a:rPr b="1" lang="pt-BR" sz="39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 TIMES DE DESENVOLVIMENTO DE SOFTWARE</a:t>
            </a:r>
            <a:r>
              <a:rPr b="1" lang="pt-BR" sz="3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COM PESSOAS E COM UMA </a:t>
            </a:r>
            <a:r>
              <a:rPr b="1" lang="pt-BR" sz="39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PLATAFORMA</a:t>
            </a:r>
            <a:r>
              <a:rPr b="1" lang="pt-BR" sz="3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DE </a:t>
            </a:r>
            <a:r>
              <a:rPr b="1" lang="pt-BR" sz="3900">
                <a:solidFill>
                  <a:srgbClr val="0092CA"/>
                </a:solidFill>
                <a:latin typeface="Nunito"/>
                <a:ea typeface="Nunito"/>
                <a:cs typeface="Nunito"/>
                <a:sym typeface="Nunito"/>
              </a:rPr>
              <a:t>EDUCAÇÃO</a:t>
            </a:r>
            <a:r>
              <a:rPr b="1" lang="pt-BR" sz="3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CONTINUADA.</a:t>
            </a:r>
            <a:endParaRPr b="1" sz="3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437575" y="563675"/>
            <a:ext cx="8219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10 ANOS </a:t>
            </a:r>
            <a:endParaRPr b="1" sz="2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DE </a:t>
            </a:r>
            <a:endParaRPr sz="26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TRANSFORMAÇÃO</a:t>
            </a:r>
            <a:endParaRPr sz="26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95" name="Google Shape;95;p20"/>
          <p:cNvSpPr/>
          <p:nvPr/>
        </p:nvSpPr>
        <p:spPr>
          <a:xfrm>
            <a:off x="299729" y="1113150"/>
            <a:ext cx="6095261" cy="3526512"/>
          </a:xfrm>
          <a:custGeom>
            <a:rect b="b" l="l" r="r" t="t"/>
            <a:pathLst>
              <a:path extrusionOk="0" h="180986" w="346125">
                <a:moveTo>
                  <a:pt x="0" y="180816"/>
                </a:moveTo>
                <a:cubicBezTo>
                  <a:pt x="12590" y="180100"/>
                  <a:pt x="41045" y="183222"/>
                  <a:pt x="75540" y="176517"/>
                </a:cubicBezTo>
                <a:cubicBezTo>
                  <a:pt x="110035" y="169813"/>
                  <a:pt x="165513" y="166332"/>
                  <a:pt x="206968" y="140589"/>
                </a:cubicBezTo>
                <a:cubicBezTo>
                  <a:pt x="248423" y="114846"/>
                  <a:pt x="302418" y="44116"/>
                  <a:pt x="324271" y="22058"/>
                </a:cubicBezTo>
                <a:cubicBezTo>
                  <a:pt x="346125" y="0"/>
                  <a:pt x="335786" y="10543"/>
                  <a:pt x="338089" y="8240"/>
                </a:cubicBezTo>
              </a:path>
            </a:pathLst>
          </a:custGeom>
          <a:noFill/>
          <a:ln cap="flat" cmpd="sng" w="28575">
            <a:solidFill>
              <a:srgbClr val="0092CA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" name="Google Shape;96;p20"/>
          <p:cNvSpPr/>
          <p:nvPr/>
        </p:nvSpPr>
        <p:spPr>
          <a:xfrm>
            <a:off x="245650" y="4576463"/>
            <a:ext cx="101400" cy="112200"/>
          </a:xfrm>
          <a:prstGeom prst="ellipse">
            <a:avLst/>
          </a:prstGeom>
          <a:solidFill>
            <a:srgbClr val="0092CA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0"/>
          <p:cNvSpPr/>
          <p:nvPr/>
        </p:nvSpPr>
        <p:spPr>
          <a:xfrm>
            <a:off x="1229004" y="4551659"/>
            <a:ext cx="101400" cy="112200"/>
          </a:xfrm>
          <a:prstGeom prst="ellipse">
            <a:avLst/>
          </a:prstGeom>
          <a:solidFill>
            <a:srgbClr val="0092CA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0"/>
          <p:cNvSpPr/>
          <p:nvPr/>
        </p:nvSpPr>
        <p:spPr>
          <a:xfrm>
            <a:off x="2407032" y="4347343"/>
            <a:ext cx="101400" cy="112200"/>
          </a:xfrm>
          <a:prstGeom prst="ellipse">
            <a:avLst/>
          </a:prstGeom>
          <a:solidFill>
            <a:srgbClr val="0092CA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/>
          <p:nvPr/>
        </p:nvSpPr>
        <p:spPr>
          <a:xfrm>
            <a:off x="3622921" y="3957532"/>
            <a:ext cx="101400" cy="112200"/>
          </a:xfrm>
          <a:prstGeom prst="ellipse">
            <a:avLst/>
          </a:prstGeom>
          <a:solidFill>
            <a:srgbClr val="0092CA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/>
          <p:nvPr/>
        </p:nvSpPr>
        <p:spPr>
          <a:xfrm>
            <a:off x="4990217" y="2700145"/>
            <a:ext cx="101400" cy="112200"/>
          </a:xfrm>
          <a:prstGeom prst="ellipse">
            <a:avLst/>
          </a:prstGeom>
          <a:solidFill>
            <a:srgbClr val="0092CA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/>
          <p:nvPr/>
        </p:nvSpPr>
        <p:spPr>
          <a:xfrm>
            <a:off x="6200682" y="1221392"/>
            <a:ext cx="101400" cy="112200"/>
          </a:xfrm>
          <a:prstGeom prst="ellipse">
            <a:avLst/>
          </a:prstGeom>
          <a:solidFill>
            <a:srgbClr val="0092CA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/>
        </p:nvSpPr>
        <p:spPr>
          <a:xfrm>
            <a:off x="20050" y="4688663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2013</a:t>
            </a: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1003400" y="4688663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2015</a:t>
            </a: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2181425" y="4459538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2016</a:t>
            </a:r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3397325" y="4182338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2018</a:t>
            </a:r>
            <a:endParaRPr/>
          </a:p>
        </p:txBody>
      </p:sp>
      <p:sp>
        <p:nvSpPr>
          <p:cNvPr id="106" name="Google Shape;106;p20"/>
          <p:cNvSpPr txBox="1"/>
          <p:nvPr/>
        </p:nvSpPr>
        <p:spPr>
          <a:xfrm>
            <a:off x="5147075" y="2571588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2022</a:t>
            </a:r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6358325" y="1092838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2023</a:t>
            </a:r>
            <a:endParaRPr b="1"/>
          </a:p>
        </p:txBody>
      </p:sp>
      <p:cxnSp>
        <p:nvCxnSpPr>
          <p:cNvPr id="108" name="Google Shape;108;p20"/>
          <p:cNvCxnSpPr/>
          <p:nvPr/>
        </p:nvCxnSpPr>
        <p:spPr>
          <a:xfrm rot="10800000">
            <a:off x="291850" y="3707856"/>
            <a:ext cx="4500" cy="83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20"/>
          <p:cNvCxnSpPr/>
          <p:nvPr/>
        </p:nvCxnSpPr>
        <p:spPr>
          <a:xfrm rot="10800000">
            <a:off x="1281950" y="3454694"/>
            <a:ext cx="0" cy="106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20"/>
          <p:cNvCxnSpPr/>
          <p:nvPr/>
        </p:nvCxnSpPr>
        <p:spPr>
          <a:xfrm rot="10800000">
            <a:off x="2450188" y="3478737"/>
            <a:ext cx="4500" cy="83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20"/>
          <p:cNvCxnSpPr>
            <a:stCxn id="99" idx="7"/>
            <a:endCxn id="112" idx="2"/>
          </p:cNvCxnSpPr>
          <p:nvPr/>
        </p:nvCxnSpPr>
        <p:spPr>
          <a:xfrm flipH="1" rot="10800000">
            <a:off x="3709471" y="2787163"/>
            <a:ext cx="9000" cy="118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20"/>
          <p:cNvCxnSpPr/>
          <p:nvPr/>
        </p:nvCxnSpPr>
        <p:spPr>
          <a:xfrm flipH="1" rot="10596687">
            <a:off x="4959344" y="1673691"/>
            <a:ext cx="45680" cy="104273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4" name="Google Shape;114;p20"/>
          <p:cNvSpPr txBox="1"/>
          <p:nvPr/>
        </p:nvSpPr>
        <p:spPr>
          <a:xfrm>
            <a:off x="37950" y="3345550"/>
            <a:ext cx="105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Agilizeware </a:t>
            </a:r>
            <a:endParaRPr b="1"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do Brasil</a:t>
            </a:r>
            <a:endParaRPr b="1" sz="1000"/>
          </a:p>
        </p:txBody>
      </p:sp>
      <p:sp>
        <p:nvSpPr>
          <p:cNvPr id="115" name="Google Shape;115;p20"/>
          <p:cNvSpPr txBox="1"/>
          <p:nvPr/>
        </p:nvSpPr>
        <p:spPr>
          <a:xfrm>
            <a:off x="1922800" y="3140200"/>
            <a:ext cx="105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Inovação e Transformação</a:t>
            </a:r>
            <a:endParaRPr b="1" sz="1000"/>
          </a:p>
        </p:txBody>
      </p:sp>
      <p:sp>
        <p:nvSpPr>
          <p:cNvPr id="112" name="Google Shape;112;p20"/>
          <p:cNvSpPr txBox="1"/>
          <p:nvPr/>
        </p:nvSpPr>
        <p:spPr>
          <a:xfrm>
            <a:off x="3188920" y="2356201"/>
            <a:ext cx="105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Experiências Digitais e IA</a:t>
            </a:r>
            <a:endParaRPr b="1" sz="1000"/>
          </a:p>
        </p:txBody>
      </p:sp>
      <p:sp>
        <p:nvSpPr>
          <p:cNvPr id="116" name="Google Shape;116;p20"/>
          <p:cNvSpPr txBox="1"/>
          <p:nvPr/>
        </p:nvSpPr>
        <p:spPr>
          <a:xfrm>
            <a:off x="4452525" y="1275413"/>
            <a:ext cx="105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Agilizeware vira a Elastic Code</a:t>
            </a:r>
            <a:endParaRPr b="1"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6256650" y="2088100"/>
            <a:ext cx="2740500" cy="257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6939750" y="1780300"/>
            <a:ext cx="205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Quem nos acompanhou nessa Jornada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099" y="2432163"/>
            <a:ext cx="401125" cy="4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5001" y="2541313"/>
            <a:ext cx="596633" cy="59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42946" y="4100034"/>
            <a:ext cx="724452" cy="45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01665" y="2675841"/>
            <a:ext cx="401121" cy="401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01672" y="2223889"/>
            <a:ext cx="530340" cy="316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95975" y="3601465"/>
            <a:ext cx="386925" cy="3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37059" y="3276178"/>
            <a:ext cx="530340" cy="53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98363" y="4069731"/>
            <a:ext cx="686791" cy="514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554819" y="2953117"/>
            <a:ext cx="530340" cy="53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98394" y="3730175"/>
            <a:ext cx="756463" cy="210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23508" y="2187945"/>
            <a:ext cx="386925" cy="3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41725" y="908701"/>
            <a:ext cx="1219275" cy="26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92588" y="4847351"/>
            <a:ext cx="1219275" cy="26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72825" y="3187162"/>
            <a:ext cx="813747" cy="26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2588" y="4847351"/>
            <a:ext cx="1219275" cy="263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/>
          <p:nvPr/>
        </p:nvSpPr>
        <p:spPr>
          <a:xfrm>
            <a:off x="1772175" y="2452850"/>
            <a:ext cx="888300" cy="1429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/>
          <p:nvPr/>
        </p:nvSpPr>
        <p:spPr>
          <a:xfrm>
            <a:off x="596300" y="2452850"/>
            <a:ext cx="888300" cy="1516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/>
          <p:nvPr/>
        </p:nvSpPr>
        <p:spPr>
          <a:xfrm>
            <a:off x="5582175" y="2452850"/>
            <a:ext cx="888300" cy="1429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7604906" y="2452850"/>
            <a:ext cx="888300" cy="1429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2993169" y="2452850"/>
            <a:ext cx="888300" cy="1516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6574569" y="2452850"/>
            <a:ext cx="888300" cy="1516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>
            <p:ph type="title"/>
          </p:nvPr>
        </p:nvSpPr>
        <p:spPr>
          <a:xfrm>
            <a:off x="548750" y="305225"/>
            <a:ext cx="8170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pt-BR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SOLUÇÃO</a:t>
            </a:r>
            <a:r>
              <a:rPr lang="pt-BR" sz="3000">
                <a:solidFill>
                  <a:srgbClr val="434343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- </a:t>
            </a:r>
            <a:r>
              <a:rPr b="1" lang="pt-BR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CRESCER EM TIME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Screen Shot 2016-01-04 at 9.26.41 AM.png"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125" y="3040588"/>
            <a:ext cx="222229" cy="32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04 at 9.26.59 AM.png" id="146" name="Google Shape;14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2338" y="1654284"/>
            <a:ext cx="296875" cy="4519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04 at 9.25.53 AM.png" id="147" name="Google Shape;14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850" y="3040588"/>
            <a:ext cx="268125" cy="3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0475" y="1647180"/>
            <a:ext cx="328691" cy="4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4451" y="4657075"/>
            <a:ext cx="408200" cy="4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88625" y="1576149"/>
            <a:ext cx="439686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04 at 9.25.36 AM.png" id="151" name="Google Shape;151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91525" y="4691380"/>
            <a:ext cx="268100" cy="339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04 at 9.26.59 AM.png" id="152" name="Google Shape;1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975" y="2536005"/>
            <a:ext cx="268150" cy="40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04 at 9.26.59 AM.png" id="153" name="Google Shape;15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3538" y="2544543"/>
            <a:ext cx="268150" cy="40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04 at 9.26.59 AM.png" id="154" name="Google Shape;1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8063" y="2536005"/>
            <a:ext cx="268150" cy="4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5650" y="2544550"/>
            <a:ext cx="296878" cy="4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7963" y="2544550"/>
            <a:ext cx="296878" cy="4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0288" y="2544550"/>
            <a:ext cx="296878" cy="40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04 at 9.26.41 AM.png" id="158" name="Google Shape;1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4638" y="3049125"/>
            <a:ext cx="222229" cy="32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04 at 9.25.53 AM.png" id="159" name="Google Shape;15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8363" y="3049125"/>
            <a:ext cx="268125" cy="32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04 at 9.26.41 AM.png"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150" y="3040588"/>
            <a:ext cx="222229" cy="32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04 at 9.25.53 AM.png" id="161" name="Google Shape;16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2875" y="3040588"/>
            <a:ext cx="268125" cy="32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04 at 9.26.41 AM.png" id="162" name="Google Shape;16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4825" y="3040588"/>
            <a:ext cx="222229" cy="32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04 at 9.25.53 AM.png" id="163" name="Google Shape;16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5213" y="3040588"/>
            <a:ext cx="268125" cy="32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04 at 9.26.41 AM.png" id="164" name="Google Shape;1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7150" y="3049113"/>
            <a:ext cx="222229" cy="32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04 at 9.25.53 AM.png" id="165" name="Google Shape;16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7538" y="3049113"/>
            <a:ext cx="268125" cy="32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04 at 9.26.41 AM.png"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3825" y="3040575"/>
            <a:ext cx="222229" cy="32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04 at 9.25.53 AM.png" id="167" name="Google Shape;16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4213" y="3040575"/>
            <a:ext cx="268125" cy="3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08501" y="4664500"/>
            <a:ext cx="408200" cy="40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04 at 9.25.36 AM.png" id="169" name="Google Shape;169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65575" y="4698805"/>
            <a:ext cx="268100" cy="339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2551" y="4664500"/>
            <a:ext cx="408200" cy="40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04 at 9.25.36 AM.png" id="171" name="Google Shape;171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39625" y="4698805"/>
            <a:ext cx="268100" cy="339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1951" y="3465900"/>
            <a:ext cx="408200" cy="40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04 at 9.25.36 AM.png" id="173" name="Google Shape;173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93563" y="3474405"/>
            <a:ext cx="268100" cy="339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8038" y="3465900"/>
            <a:ext cx="408200" cy="40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pic>
      <p:pic>
        <p:nvPicPr>
          <p:cNvPr descr="Screen Shot 2016-01-04 at 9.25.36 AM.png" id="175" name="Google Shape;175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80038" y="3457355"/>
            <a:ext cx="268100" cy="339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12301" y="3474400"/>
            <a:ext cx="408200" cy="40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04 at 9.25.36 AM.png" id="177" name="Google Shape;177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84688" y="3457305"/>
            <a:ext cx="268100" cy="3395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21"/>
          <p:cNvCxnSpPr>
            <a:stCxn id="149" idx="0"/>
            <a:endCxn id="172" idx="2"/>
          </p:cNvCxnSpPr>
          <p:nvPr/>
        </p:nvCxnSpPr>
        <p:spPr>
          <a:xfrm rot="10800000">
            <a:off x="1045951" y="3874075"/>
            <a:ext cx="2592600" cy="78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21"/>
          <p:cNvCxnSpPr>
            <a:stCxn id="151" idx="0"/>
            <a:endCxn id="173" idx="2"/>
          </p:cNvCxnSpPr>
          <p:nvPr/>
        </p:nvCxnSpPr>
        <p:spPr>
          <a:xfrm rot="10800000">
            <a:off x="2227675" y="3813880"/>
            <a:ext cx="1797900" cy="87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1"/>
          <p:cNvCxnSpPr>
            <a:stCxn id="168" idx="0"/>
            <a:endCxn id="174" idx="2"/>
          </p:cNvCxnSpPr>
          <p:nvPr/>
        </p:nvCxnSpPr>
        <p:spPr>
          <a:xfrm rot="10800000">
            <a:off x="3432201" y="3874000"/>
            <a:ext cx="980400" cy="79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1"/>
          <p:cNvCxnSpPr>
            <a:stCxn id="169" idx="0"/>
            <a:endCxn id="175" idx="2"/>
          </p:cNvCxnSpPr>
          <p:nvPr/>
        </p:nvCxnSpPr>
        <p:spPr>
          <a:xfrm flipH="1" rot="10800000">
            <a:off x="4799625" y="3797005"/>
            <a:ext cx="1214400" cy="90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21"/>
          <p:cNvCxnSpPr>
            <a:stCxn id="170" idx="0"/>
            <a:endCxn id="176" idx="2"/>
          </p:cNvCxnSpPr>
          <p:nvPr/>
        </p:nvCxnSpPr>
        <p:spPr>
          <a:xfrm flipH="1" rot="10800000">
            <a:off x="5186651" y="3882700"/>
            <a:ext cx="1829700" cy="78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1"/>
          <p:cNvCxnSpPr>
            <a:stCxn id="171" idx="0"/>
            <a:endCxn id="177" idx="2"/>
          </p:cNvCxnSpPr>
          <p:nvPr/>
        </p:nvCxnSpPr>
        <p:spPr>
          <a:xfrm flipH="1" rot="10800000">
            <a:off x="5573675" y="3797005"/>
            <a:ext cx="2445000" cy="90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21"/>
          <p:cNvSpPr txBox="1"/>
          <p:nvPr/>
        </p:nvSpPr>
        <p:spPr>
          <a:xfrm>
            <a:off x="1755225" y="1680138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 ExtraLight"/>
                <a:ea typeface="Nunito ExtraLight"/>
                <a:cs typeface="Nunito ExtraLight"/>
                <a:sym typeface="Nunito ExtraLight"/>
              </a:rPr>
              <a:t>Tech Lead</a:t>
            </a:r>
            <a:endParaRPr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Nunito ExtraLight"/>
                <a:ea typeface="Nunito ExtraLight"/>
                <a:cs typeface="Nunito ExtraLight"/>
                <a:sym typeface="Nunito ExtraLight"/>
              </a:rPr>
              <a:t>Até 10 liderados</a:t>
            </a:r>
            <a:endParaRPr sz="600"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4341825" y="1769950"/>
            <a:ext cx="116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 ExtraLight"/>
                <a:ea typeface="Nunito ExtraLight"/>
                <a:cs typeface="Nunito ExtraLight"/>
                <a:sym typeface="Nunito ExtraLight"/>
              </a:rPr>
              <a:t>Life Coach</a:t>
            </a:r>
            <a:endParaRPr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Nunito ExtraLight"/>
                <a:ea typeface="Nunito ExtraLight"/>
                <a:cs typeface="Nunito ExtraLight"/>
                <a:sym typeface="Nunito ExtraLight"/>
              </a:rPr>
              <a:t>Até 40 mentorados</a:t>
            </a:r>
            <a:endParaRPr sz="600"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5857050" y="4661075"/>
            <a:ext cx="31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 ExtraLight"/>
                <a:ea typeface="Nunito ExtraLight"/>
                <a:cs typeface="Nunito ExtraLight"/>
                <a:sym typeface="Nunito ExtraLight"/>
              </a:rPr>
              <a:t>Alunos Regulares</a:t>
            </a:r>
            <a:endParaRPr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4004375" y="2905775"/>
            <a:ext cx="138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 ExtraLight"/>
                <a:ea typeface="Nunito ExtraLight"/>
                <a:cs typeface="Nunito ExtraLight"/>
                <a:sym typeface="Nunito ExtraLight"/>
              </a:rPr>
              <a:t>Squads de Aprendizagem</a:t>
            </a:r>
            <a:endParaRPr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11">
            <a:alphaModFix amt="31000"/>
          </a:blip>
          <a:stretch>
            <a:fillRect/>
          </a:stretch>
        </p:blipFill>
        <p:spPr>
          <a:xfrm rot="-5400000">
            <a:off x="8336300" y="386575"/>
            <a:ext cx="1161500" cy="3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/>
        </p:nvSpPr>
        <p:spPr>
          <a:xfrm>
            <a:off x="6812300" y="1667188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 ExtraLight"/>
                <a:ea typeface="Nunito ExtraLight"/>
                <a:cs typeface="Nunito ExtraLight"/>
                <a:sym typeface="Nunito ExtraLight"/>
              </a:rPr>
              <a:t>Tech Lead</a:t>
            </a:r>
            <a:endParaRPr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Nunito ExtraLight"/>
                <a:ea typeface="Nunito ExtraLight"/>
                <a:cs typeface="Nunito ExtraLight"/>
                <a:sym typeface="Nunito ExtraLight"/>
              </a:rPr>
              <a:t>Até 10 liderados</a:t>
            </a:r>
            <a:endParaRPr sz="600"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8825"/>
            <a:ext cx="8839201" cy="385167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2"/>
          <p:cNvSpPr txBox="1"/>
          <p:nvPr/>
        </p:nvSpPr>
        <p:spPr>
          <a:xfrm>
            <a:off x="190800" y="1289380"/>
            <a:ext cx="93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 Light"/>
                <a:ea typeface="Nunito Light"/>
                <a:cs typeface="Nunito Light"/>
                <a:sym typeface="Nunito Light"/>
              </a:rPr>
              <a:t>Backlog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 Light"/>
                <a:ea typeface="Nunito Light"/>
                <a:cs typeface="Nunito Light"/>
                <a:sym typeface="Nunito Light"/>
              </a:rPr>
              <a:t>Desafios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317200" y="2813275"/>
            <a:ext cx="67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latin typeface="Roboto"/>
                <a:ea typeface="Roboto"/>
                <a:cs typeface="Roboto"/>
                <a:sym typeface="Roboto"/>
              </a:rPr>
              <a:t>Programar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317200" y="3194275"/>
            <a:ext cx="670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oboto"/>
                <a:ea typeface="Roboto"/>
                <a:cs typeface="Roboto"/>
                <a:sym typeface="Roboto"/>
              </a:rPr>
              <a:t>Patrocinados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1460200" y="3118075"/>
            <a:ext cx="774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Planejamento</a:t>
            </a:r>
            <a:endParaRPr sz="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2518331" y="2449765"/>
            <a:ext cx="93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 Light"/>
                <a:ea typeface="Nunito Light"/>
                <a:cs typeface="Nunito Light"/>
                <a:sym typeface="Nunito Light"/>
              </a:rPr>
              <a:t>Desafios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 Light"/>
                <a:ea typeface="Nunito Light"/>
                <a:cs typeface="Nunito Light"/>
                <a:sym typeface="Nunito Light"/>
              </a:rPr>
              <a:t>Sprint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3661324" y="984475"/>
            <a:ext cx="8370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Retrospectiva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8174460" y="3144077"/>
            <a:ext cx="774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Review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6799238" y="3660247"/>
            <a:ext cx="114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 Light"/>
                <a:ea typeface="Nunito Light"/>
                <a:cs typeface="Nunito Light"/>
                <a:sym typeface="Nunito Light"/>
              </a:rPr>
              <a:t>Entregáveis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 Light"/>
                <a:ea typeface="Nunito Light"/>
                <a:cs typeface="Nunito Light"/>
                <a:sym typeface="Nunito Light"/>
              </a:rPr>
              <a:t>Sprint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5413940" y="1863702"/>
            <a:ext cx="100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 Encontros Semanais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317200" y="2508475"/>
            <a:ext cx="670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oboto"/>
                <a:ea typeface="Roboto"/>
                <a:cs typeface="Roboto"/>
                <a:sym typeface="Roboto"/>
              </a:rPr>
              <a:t>Patrocinados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317200" y="2356075"/>
            <a:ext cx="670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oboto"/>
                <a:ea typeface="Roboto"/>
                <a:cs typeface="Roboto"/>
                <a:sym typeface="Roboto"/>
              </a:rPr>
              <a:t>Patrocinados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317200" y="2203675"/>
            <a:ext cx="670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oboto"/>
                <a:ea typeface="Roboto"/>
                <a:cs typeface="Roboto"/>
                <a:sym typeface="Roboto"/>
              </a:rPr>
              <a:t>Patrocinados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317200" y="1866011"/>
            <a:ext cx="670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oboto"/>
                <a:ea typeface="Roboto"/>
                <a:cs typeface="Roboto"/>
                <a:sym typeface="Roboto"/>
              </a:rPr>
              <a:t>Programar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317200" y="2101473"/>
            <a:ext cx="670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oboto"/>
                <a:ea typeface="Roboto"/>
                <a:cs typeface="Roboto"/>
                <a:sym typeface="Roboto"/>
              </a:rPr>
              <a:t>Patrocinados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317200" y="2025273"/>
            <a:ext cx="670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oboto"/>
                <a:ea typeface="Roboto"/>
                <a:cs typeface="Roboto"/>
                <a:sym typeface="Roboto"/>
              </a:rPr>
              <a:t>Patrocinados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317200" y="1942211"/>
            <a:ext cx="670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oboto"/>
                <a:ea typeface="Roboto"/>
                <a:cs typeface="Roboto"/>
                <a:sym typeface="Roboto"/>
              </a:rPr>
              <a:t>Programar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2"/>
          <p:cNvSpPr txBox="1"/>
          <p:nvPr>
            <p:ph type="title"/>
          </p:nvPr>
        </p:nvSpPr>
        <p:spPr>
          <a:xfrm>
            <a:off x="548749" y="305225"/>
            <a:ext cx="63582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pt-BR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SOLUÇÃO -</a:t>
            </a:r>
            <a:r>
              <a:rPr b="1" lang="pt-BR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MÉTODO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2" name="Google Shape;212;p22"/>
          <p:cNvPicPr preferRelativeResize="0"/>
          <p:nvPr/>
        </p:nvPicPr>
        <p:blipFill>
          <a:blip r:embed="rId4">
            <a:alphaModFix amt="31000"/>
          </a:blip>
          <a:stretch>
            <a:fillRect/>
          </a:stretch>
        </p:blipFill>
        <p:spPr>
          <a:xfrm rot="-5400000">
            <a:off x="8336300" y="386575"/>
            <a:ext cx="1161500" cy="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2588" y="4847351"/>
            <a:ext cx="1219275" cy="26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/>
          <p:nvPr/>
        </p:nvSpPr>
        <p:spPr>
          <a:xfrm>
            <a:off x="4657750" y="3277850"/>
            <a:ext cx="956100" cy="64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</a:rPr>
              <a:t>Visão 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</a:rPr>
              <a:t>da 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</a:rPr>
              <a:t>Tarefa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7822743" y="2647941"/>
            <a:ext cx="956100" cy="64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</a:rPr>
              <a:t>Visão 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</a:rPr>
              <a:t>do 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</a:rPr>
              <a:t>Processo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7217150" y="615425"/>
            <a:ext cx="9561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</a:rPr>
              <a:t>Visão 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</a:rPr>
              <a:t>Sistêmica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3629375" y="1333775"/>
            <a:ext cx="808800" cy="35952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3545050" y="1264800"/>
            <a:ext cx="360000" cy="37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 txBox="1"/>
          <p:nvPr/>
        </p:nvSpPr>
        <p:spPr>
          <a:xfrm>
            <a:off x="437575" y="563675"/>
            <a:ext cx="821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NOSSA </a:t>
            </a:r>
            <a:r>
              <a:rPr b="1" lang="pt-BR" sz="2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MÉTODO</a:t>
            </a:r>
            <a:r>
              <a:rPr lang="pt-BR" sz="26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É DIFERENTE E LEAN</a:t>
            </a:r>
            <a:endParaRPr b="1" sz="2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4" name="Google Shape;224;p23"/>
          <p:cNvSpPr/>
          <p:nvPr/>
        </p:nvSpPr>
        <p:spPr>
          <a:xfrm>
            <a:off x="742950" y="1764525"/>
            <a:ext cx="2779200" cy="27789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1289850" y="2316975"/>
            <a:ext cx="1656600" cy="1656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009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/>
          <p:nvPr/>
        </p:nvSpPr>
        <p:spPr>
          <a:xfrm>
            <a:off x="2177400" y="2211075"/>
            <a:ext cx="50100" cy="20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"/>
          <p:cNvSpPr/>
          <p:nvPr/>
        </p:nvSpPr>
        <p:spPr>
          <a:xfrm rot="10800000">
            <a:off x="2066048" y="3877956"/>
            <a:ext cx="50100" cy="20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"/>
          <p:cNvSpPr/>
          <p:nvPr/>
        </p:nvSpPr>
        <p:spPr>
          <a:xfrm rot="5410417">
            <a:off x="2026147" y="2243831"/>
            <a:ext cx="198001" cy="118200"/>
          </a:xfrm>
          <a:prstGeom prst="triangle">
            <a:avLst>
              <a:gd fmla="val 57775" name="adj"/>
            </a:avLst>
          </a:prstGeom>
          <a:solidFill>
            <a:srgbClr val="009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3"/>
          <p:cNvSpPr/>
          <p:nvPr/>
        </p:nvSpPr>
        <p:spPr>
          <a:xfrm rot="-5394930">
            <a:off x="2059406" y="3934844"/>
            <a:ext cx="203400" cy="118200"/>
          </a:xfrm>
          <a:prstGeom prst="triangle">
            <a:avLst>
              <a:gd fmla="val 57775" name="adj"/>
            </a:avLst>
          </a:prstGeom>
          <a:solidFill>
            <a:srgbClr val="009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3"/>
          <p:cNvSpPr/>
          <p:nvPr/>
        </p:nvSpPr>
        <p:spPr>
          <a:xfrm>
            <a:off x="607225" y="1964525"/>
            <a:ext cx="721500" cy="720000"/>
          </a:xfrm>
          <a:prstGeom prst="ellipse">
            <a:avLst/>
          </a:prstGeom>
          <a:solidFill>
            <a:srgbClr val="009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3"/>
          <p:cNvSpPr/>
          <p:nvPr/>
        </p:nvSpPr>
        <p:spPr>
          <a:xfrm>
            <a:off x="2946450" y="1964525"/>
            <a:ext cx="721500" cy="720000"/>
          </a:xfrm>
          <a:prstGeom prst="ellipse">
            <a:avLst/>
          </a:prstGeom>
          <a:solidFill>
            <a:srgbClr val="009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"/>
          <p:cNvSpPr/>
          <p:nvPr/>
        </p:nvSpPr>
        <p:spPr>
          <a:xfrm>
            <a:off x="1841700" y="4265175"/>
            <a:ext cx="721500" cy="720000"/>
          </a:xfrm>
          <a:prstGeom prst="ellipse">
            <a:avLst/>
          </a:prstGeom>
          <a:solidFill>
            <a:srgbClr val="0092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3"/>
          <p:cNvSpPr/>
          <p:nvPr/>
        </p:nvSpPr>
        <p:spPr>
          <a:xfrm>
            <a:off x="1911100" y="1614175"/>
            <a:ext cx="360000" cy="360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"/>
          <p:cNvSpPr/>
          <p:nvPr/>
        </p:nvSpPr>
        <p:spPr>
          <a:xfrm>
            <a:off x="3213625" y="3532250"/>
            <a:ext cx="360000" cy="360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"/>
          <p:cNvSpPr/>
          <p:nvPr/>
        </p:nvSpPr>
        <p:spPr>
          <a:xfrm>
            <a:off x="748575" y="3612975"/>
            <a:ext cx="360000" cy="360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554050" y="2091025"/>
            <a:ext cx="85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Aprendendo</a:t>
            </a:r>
            <a:endParaRPr b="1"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e Produzindo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2916248" y="2091025"/>
            <a:ext cx="80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Produzindo e Ensinando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1798048" y="4379418"/>
            <a:ext cx="80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Autonomia</a:t>
            </a:r>
            <a:endParaRPr b="1" sz="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e Visão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5121100" y="1144271"/>
            <a:ext cx="3195775" cy="3087000"/>
          </a:xfrm>
          <a:custGeom>
            <a:rect b="b" l="l" r="r" t="t"/>
            <a:pathLst>
              <a:path extrusionOk="0" h="123480" w="127831">
                <a:moveTo>
                  <a:pt x="0" y="116607"/>
                </a:moveTo>
                <a:cubicBezTo>
                  <a:pt x="11140" y="116403"/>
                  <a:pt x="46656" y="132807"/>
                  <a:pt x="66842" y="115381"/>
                </a:cubicBezTo>
                <a:cubicBezTo>
                  <a:pt x="87028" y="97955"/>
                  <a:pt x="110996" y="31113"/>
                  <a:pt x="121114" y="12051"/>
                </a:cubicBezTo>
                <a:cubicBezTo>
                  <a:pt x="131233" y="-7010"/>
                  <a:pt x="126480" y="2852"/>
                  <a:pt x="127553" y="1012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0" name="Google Shape;240;p23"/>
          <p:cNvSpPr/>
          <p:nvPr/>
        </p:nvSpPr>
        <p:spPr>
          <a:xfrm>
            <a:off x="5043850" y="3949050"/>
            <a:ext cx="183900" cy="198000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3"/>
          <p:cNvSpPr/>
          <p:nvPr/>
        </p:nvSpPr>
        <p:spPr>
          <a:xfrm>
            <a:off x="7562643" y="2472745"/>
            <a:ext cx="183900" cy="198000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3"/>
          <p:cNvSpPr/>
          <p:nvPr/>
        </p:nvSpPr>
        <p:spPr>
          <a:xfrm>
            <a:off x="8206050" y="1067529"/>
            <a:ext cx="183900" cy="198000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3"/>
          <p:cNvSpPr/>
          <p:nvPr/>
        </p:nvSpPr>
        <p:spPr>
          <a:xfrm>
            <a:off x="5290113" y="1982475"/>
            <a:ext cx="1549500" cy="64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Nunito"/>
                <a:ea typeface="Nunito"/>
                <a:cs typeface="Nunito"/>
                <a:sym typeface="Nunito"/>
              </a:rPr>
              <a:t>Rampa</a:t>
            </a:r>
            <a:r>
              <a:rPr lang="pt-BR" sz="1100">
                <a:latin typeface="Nunito"/>
                <a:ea typeface="Nunito"/>
                <a:cs typeface="Nunito"/>
                <a:sym typeface="Nunito"/>
              </a:rPr>
              <a:t> de Desenvolvimento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Nunito"/>
                <a:ea typeface="Nunito"/>
                <a:cs typeface="Nunito"/>
                <a:sym typeface="Nunito"/>
              </a:rPr>
              <a:t>Profissional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638" y="1186000"/>
            <a:ext cx="348923" cy="265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950" y="3557171"/>
            <a:ext cx="360000" cy="310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965" y="3648973"/>
            <a:ext cx="326769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3"/>
          <p:cNvSpPr txBox="1"/>
          <p:nvPr/>
        </p:nvSpPr>
        <p:spPr>
          <a:xfrm>
            <a:off x="1654300" y="1318850"/>
            <a:ext cx="85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Aprender</a:t>
            </a:r>
            <a:endParaRPr/>
          </a:p>
        </p:txBody>
      </p:sp>
      <p:sp>
        <p:nvSpPr>
          <p:cNvPr id="248" name="Google Shape;248;p23"/>
          <p:cNvSpPr txBox="1"/>
          <p:nvPr/>
        </p:nvSpPr>
        <p:spPr>
          <a:xfrm>
            <a:off x="3459150" y="3795000"/>
            <a:ext cx="80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Construir</a:t>
            </a:r>
            <a:endParaRPr/>
          </a:p>
        </p:txBody>
      </p:sp>
      <p:sp>
        <p:nvSpPr>
          <p:cNvPr id="249" name="Google Shape;249;p23"/>
          <p:cNvSpPr txBox="1"/>
          <p:nvPr/>
        </p:nvSpPr>
        <p:spPr>
          <a:xfrm>
            <a:off x="168325" y="3924350"/>
            <a:ext cx="60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Medir</a:t>
            </a:r>
            <a:endParaRPr/>
          </a:p>
        </p:txBody>
      </p:sp>
      <p:sp>
        <p:nvSpPr>
          <p:cNvPr id="250" name="Google Shape;250;p23"/>
          <p:cNvSpPr txBox="1"/>
          <p:nvPr/>
        </p:nvSpPr>
        <p:spPr>
          <a:xfrm>
            <a:off x="1690800" y="2750213"/>
            <a:ext cx="85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Entrega</a:t>
            </a:r>
            <a:endParaRPr sz="12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&amp;</a:t>
            </a:r>
            <a:endParaRPr sz="12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Resultado</a:t>
            </a:r>
            <a:endParaRPr sz="12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pic>
        <p:nvPicPr>
          <p:cNvPr id="251" name="Google Shape;251;p23"/>
          <p:cNvPicPr preferRelativeResize="0"/>
          <p:nvPr/>
        </p:nvPicPr>
        <p:blipFill>
          <a:blip r:embed="rId6">
            <a:alphaModFix amt="31000"/>
          </a:blip>
          <a:stretch>
            <a:fillRect/>
          </a:stretch>
        </p:blipFill>
        <p:spPr>
          <a:xfrm rot="-5400000">
            <a:off x="8336300" y="386575"/>
            <a:ext cx="1161500" cy="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2588" y="4847351"/>
            <a:ext cx="1219275" cy="26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